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5" r:id="rId3"/>
    <p:sldId id="258" r:id="rId4"/>
    <p:sldId id="270" r:id="rId5"/>
    <p:sldId id="267" r:id="rId6"/>
    <p:sldId id="268" r:id="rId7"/>
    <p:sldId id="257" r:id="rId8"/>
    <p:sldId id="269" r:id="rId9"/>
    <p:sldId id="263" r:id="rId10"/>
    <p:sldId id="262" r:id="rId11"/>
    <p:sldId id="261" r:id="rId12"/>
    <p:sldId id="271" r:id="rId13"/>
    <p:sldId id="272" r:id="rId14"/>
    <p:sldId id="264"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172" autoAdjust="0"/>
    <p:restoredTop sz="94710" autoAdjust="0"/>
  </p:normalViewPr>
  <p:slideViewPr>
    <p:cSldViewPr snapToGrid="0">
      <p:cViewPr>
        <p:scale>
          <a:sx n="60" d="100"/>
          <a:sy n="60" d="100"/>
        </p:scale>
        <p:origin x="-606" y="-29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de-DE" smtClean="0"/>
              <a:t>Titelmasterformat durch Klicken bearbeiten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und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3/5/2017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ita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3/5/2017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nskart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de-DE" smtClean="0"/>
              <a:t>Titelmasterformat durch Klicken bearbeiten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3/5/2017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nskarte für Zitat">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3/5/2017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hr oder Falsch">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de-DE" smtClean="0"/>
              <a:t>Titelmasterformat durch Klicken bearbeiten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de-DE" smtClean="0"/>
              <a:t>Textmasterformat bearbeiten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de-DE" smtClean="0"/>
              <a:t>Textmasterformat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3/5/2017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Vertical Text Placeholder 2"/>
          <p:cNvSpPr>
            <a:spLocks noGrp="1"/>
          </p:cNvSpPr>
          <p:nvPr>
            <p:ph type="body" orient="vert" idx="1"/>
          </p:nvPr>
        </p:nvSpPr>
        <p:spPr/>
        <p:txBody>
          <a:bodyPr vert="eaVert" ancho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de-DE" smtClean="0"/>
              <a:t>Titelmasterformat durch Klicken bearbeiten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e-DE" smtClean="0"/>
              <a:t>Titelmasterformat durch Klicken bearbeiten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e Placeholder 3"/>
          <p:cNvSpPr>
            <a:spLocks noGrp="1"/>
          </p:cNvSpPr>
          <p:nvPr>
            <p:ph type="dt" sz="half" idx="10"/>
          </p:nvPr>
        </p:nvSpPr>
        <p:spPr/>
        <p:txBody>
          <a:bodyPr/>
          <a:lstStyle/>
          <a:p>
            <a:fld id="{B61BEF0D-F0BB-DE4B-95CE-6DB70DBA9567}" type="datetimeFigureOut">
              <a:rPr lang="en-US" dirty="0"/>
              <a:pPr/>
              <a:t>3/5/2017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de-DE" smtClean="0"/>
              <a:t>Titelmasterformat durch Klicken bearbeiten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de-DE" smtClean="0"/>
              <a:t>Titelmasterformat durch Klicken bearbeiten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de-DE" smtClean="0"/>
              <a:t>Titelmasterformat durch Klicken bearbeiten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3/5/2017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de-DE" smtClean="0"/>
              <a:t>Titelmasterformat durch Klicken bearbeiten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de-DE" smtClean="0"/>
              <a:t>Bild durch Klicken auf Symbol hinzufügen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e Placeholder 4"/>
          <p:cNvSpPr>
            <a:spLocks noGrp="1"/>
          </p:cNvSpPr>
          <p:nvPr>
            <p:ph type="dt" sz="half" idx="10"/>
          </p:nvPr>
        </p:nvSpPr>
        <p:spPr/>
        <p:txBody>
          <a:bodyPr/>
          <a:lstStyle/>
          <a:p>
            <a:fld id="{B61BEF0D-F0BB-DE4B-95CE-6DB70DBA9567}" type="datetimeFigureOut">
              <a:rPr lang="en-US" dirty="0"/>
              <a:pPr/>
              <a:t>3/5/2017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de-DE" smtClean="0"/>
              <a:t>Titelmasterformat durch Klicken bearbeiten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3/5/2017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ocs.google.com/document/d/1ipyAFDiEcDX2spkp-ughasYdnuq9uk5aTSDpapxAxpQ/edit?pref=2&amp;pli=1" TargetMode="External"/><Relationship Id="rId2" Type="http://schemas.openxmlformats.org/officeDocument/2006/relationships/hyperlink" Target="http://bit.ly/medienpr&#228;vention"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infocafe.org/wp-content/uploads/2014/07/Smartphone_Guide.pdf" TargetMode="External"/><Relationship Id="rId2" Type="http://schemas.openxmlformats.org/officeDocument/2006/relationships/hyperlink" Target="http://infocafe.org/dossiers/das-erste-smartphone-pdf/" TargetMode="External"/><Relationship Id="rId1" Type="http://schemas.openxmlformats.org/officeDocument/2006/relationships/slideLayout" Target="../slideLayouts/slideLayout14.xml"/><Relationship Id="rId5" Type="http://schemas.openxmlformats.org/officeDocument/2006/relationships/hyperlink" Target="http://www.medien-sicher.de/wp-content/uploads/2013/11/Handynutzungsvertrag_medien-sicher.pdf" TargetMode="External"/><Relationship Id="rId4" Type="http://schemas.openxmlformats.org/officeDocument/2006/relationships/hyperlink" Target="http://www.medien-sicher.de/2013/11/handynutzungsvertrag-fuer-kinder/"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projuventute.ch/Merkblaetter.2460.0.html" TargetMode="External"/><Relationship Id="rId2" Type="http://schemas.openxmlformats.org/officeDocument/2006/relationships/hyperlink" Target="https://prezi.com/cnqhwmdmkghc/inhalte-fur-klassenbesuche-elternabende-gefahren-der-digitalen-welt-auf-grundlage-des-handbuches-jugendmedienschutz-von-gunter-steppich-s-wwwmedien-sicherde/" TargetMode="External"/><Relationship Id="rId1" Type="http://schemas.openxmlformats.org/officeDocument/2006/relationships/slideLayout" Target="../slideLayouts/slideLayout10.xml"/><Relationship Id="rId4" Type="http://schemas.openxmlformats.org/officeDocument/2006/relationships/hyperlink" Target="http://www.medien-sicher.de/fur-eltern/elternratgeber-faq-medienerziehung/"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medien-sicher.de/2013/10/sexting-nimmt-zu-aufklaerung-ist-dringend-erforderlich/" TargetMode="External"/><Relationship Id="rId2" Type="http://schemas.openxmlformats.org/officeDocument/2006/relationships/hyperlink" Target="http://www.ndr.de/nachrichten/netzwelt/sexting103.html"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www.medien-sicher.de/quiz-fit-fuer-medienerziehung/" TargetMode="External"/><Relationship Id="rId2" Type="http://schemas.openxmlformats.org/officeDocument/2006/relationships/hyperlink" Target="http://www.klicksafe.de/service/elternarbeit/materialien-elternkurs/"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hyperlink" Target="https://www.youtube.com/watch?v=tixkem59YZs&amp;feature=youtu.be"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prezi.com/cnqhwmdmkghc/inhalte-fur-klassenbesuche-elternabende-gefahren-der-digitalen-welt-auf-grundlage-des-handbuches-jugendmedienschutz-von-gunter-steppich-s-wwwmedien-sicherd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538248" y="-488731"/>
            <a:ext cx="10499835" cy="5171090"/>
          </a:xfrm>
        </p:spPr>
        <p:txBody>
          <a:bodyPr>
            <a:normAutofit/>
          </a:bodyPr>
          <a:lstStyle/>
          <a:p>
            <a:r>
              <a:rPr lang="de-DE" sz="6000" dirty="0" smtClean="0"/>
              <a:t>Eltern	, Lehrer, </a:t>
            </a:r>
            <a:r>
              <a:rPr lang="de-DE" dirty="0" smtClean="0"/>
              <a:t/>
            </a:r>
            <a:br>
              <a:rPr lang="de-DE" dirty="0" smtClean="0"/>
            </a:br>
            <a:r>
              <a:rPr lang="de-DE" sz="2800" dirty="0" smtClean="0"/>
              <a:t>(kleine Kinder,)</a:t>
            </a:r>
            <a:r>
              <a:rPr lang="de-DE" sz="1800" dirty="0" smtClean="0"/>
              <a:t> </a:t>
            </a:r>
            <a:br>
              <a:rPr lang="de-DE" sz="1800" dirty="0" smtClean="0"/>
            </a:br>
            <a:r>
              <a:rPr lang="de-DE" sz="6000" dirty="0" smtClean="0"/>
              <a:t>Grundschulkinder</a:t>
            </a:r>
            <a:br>
              <a:rPr lang="de-DE" sz="6000" dirty="0" smtClean="0"/>
            </a:br>
            <a:r>
              <a:rPr lang="de-DE" sz="2800" dirty="0" smtClean="0"/>
              <a:t>(Geschwister, Jugendliche)</a:t>
            </a:r>
            <a:r>
              <a:rPr lang="de-DE" sz="1800" dirty="0" smtClean="0"/>
              <a:t> </a:t>
            </a:r>
            <a:br>
              <a:rPr lang="de-DE" sz="1800" dirty="0" smtClean="0"/>
            </a:br>
            <a:r>
              <a:rPr lang="de-DE" sz="6000" dirty="0" smtClean="0"/>
              <a:t>und… </a:t>
            </a:r>
            <a:br>
              <a:rPr lang="de-DE" sz="6000" dirty="0" smtClean="0"/>
            </a:br>
            <a:r>
              <a:rPr lang="de-DE" sz="6000" dirty="0" smtClean="0"/>
              <a:t>Medien</a:t>
            </a:r>
            <a:endParaRPr lang="de-DE" sz="6000" dirty="0"/>
          </a:p>
        </p:txBody>
      </p:sp>
      <p:sp>
        <p:nvSpPr>
          <p:cNvPr id="3" name="Untertitel 2"/>
          <p:cNvSpPr>
            <a:spLocks noGrp="1"/>
          </p:cNvSpPr>
          <p:nvPr>
            <p:ph type="subTitle" idx="1"/>
          </p:nvPr>
        </p:nvSpPr>
        <p:spPr>
          <a:xfrm>
            <a:off x="1828800" y="4603958"/>
            <a:ext cx="9754641" cy="1828373"/>
          </a:xfrm>
        </p:spPr>
        <p:txBody>
          <a:bodyPr>
            <a:noAutofit/>
          </a:bodyPr>
          <a:lstStyle/>
          <a:p>
            <a:r>
              <a:rPr lang="de-DE" sz="2400" dirty="0" smtClean="0"/>
              <a:t>(Bücher, Kassettenrekorder, </a:t>
            </a:r>
            <a:r>
              <a:rPr lang="de-DE" sz="2400" dirty="0" err="1" smtClean="0"/>
              <a:t>Cd</a:t>
            </a:r>
            <a:r>
              <a:rPr lang="de-DE" sz="2400" dirty="0" smtClean="0"/>
              <a:t>, Fotoapparat, TV, Videos, Walkman, </a:t>
            </a:r>
            <a:r>
              <a:rPr lang="de-DE" sz="2400" dirty="0" err="1" smtClean="0"/>
              <a:t>Tamagotschi</a:t>
            </a:r>
            <a:r>
              <a:rPr lang="de-DE" sz="2400" dirty="0" smtClean="0"/>
              <a:t>, Gameboy)</a:t>
            </a:r>
          </a:p>
          <a:p>
            <a:r>
              <a:rPr lang="de-DE" sz="2400" dirty="0" smtClean="0"/>
              <a:t>Neue Medien: </a:t>
            </a:r>
            <a:r>
              <a:rPr lang="de-DE" sz="2400" b="1" dirty="0" smtClean="0"/>
              <a:t>Computer, Internet, Online- und Rollenspiele, Handys und Smartphones</a:t>
            </a:r>
            <a:endParaRPr lang="de-DE" sz="2400" b="1" dirty="0"/>
          </a:p>
        </p:txBody>
      </p:sp>
    </p:spTree>
    <p:extLst>
      <p:ext uri="{BB962C8B-B14F-4D97-AF65-F5344CB8AC3E}">
        <p14:creationId xmlns:p14="http://schemas.microsoft.com/office/powerpoint/2010/main" val="1746839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686910" y="1059872"/>
            <a:ext cx="9400190" cy="4924425"/>
          </a:xfrm>
          <a:prstGeom prst="rect">
            <a:avLst/>
          </a:prstGeom>
          <a:noFill/>
        </p:spPr>
        <p:txBody>
          <a:bodyPr wrap="square" rtlCol="0">
            <a:spAutoFit/>
          </a:bodyPr>
          <a:lstStyle/>
          <a:p>
            <a:pPr algn="ctr"/>
            <a:r>
              <a:rPr lang="de-DE" sz="4800" b="1" dirty="0" smtClean="0"/>
              <a:t>Kinder brauchen starke Eltern - Medienkompetenz für Eltern!</a:t>
            </a:r>
          </a:p>
          <a:p>
            <a:pPr algn="ctr"/>
            <a:endParaRPr lang="de-DE" sz="4800" b="1" dirty="0" smtClean="0"/>
          </a:p>
          <a:p>
            <a:pPr algn="ctr"/>
            <a:r>
              <a:rPr lang="de-DE" sz="4800" b="1" dirty="0" smtClean="0"/>
              <a:t>konkrete Tipps</a:t>
            </a:r>
            <a:r>
              <a:rPr lang="de-DE" sz="4800" b="1" dirty="0"/>
              <a:t>:</a:t>
            </a:r>
          </a:p>
          <a:p>
            <a:pPr marL="342900" indent="-342900" algn="ctr">
              <a:buFont typeface="Wingdings"/>
              <a:buChar char="à"/>
            </a:pPr>
            <a:r>
              <a:rPr lang="de-DE" sz="2000" b="1" dirty="0" smtClean="0"/>
              <a:t>Leitfaden – Internetkompetenz </a:t>
            </a:r>
            <a:r>
              <a:rPr lang="de-DE" sz="2000" b="1" dirty="0" err="1" smtClean="0"/>
              <a:t>pdf</a:t>
            </a:r>
            <a:endParaRPr lang="de-DE" sz="2000" b="1" dirty="0"/>
          </a:p>
          <a:p>
            <a:pPr marL="342900" indent="-342900" algn="ctr">
              <a:buFont typeface="Wingdings"/>
              <a:buChar char="à"/>
            </a:pPr>
            <a:r>
              <a:rPr lang="de-DE" sz="2000" b="1" dirty="0" smtClean="0"/>
              <a:t>Sichere Suchmaschinen / Filter + </a:t>
            </a:r>
            <a:r>
              <a:rPr lang="de-DE" sz="2000" b="1" dirty="0" err="1" smtClean="0"/>
              <a:t>Blacklists</a:t>
            </a:r>
            <a:r>
              <a:rPr lang="de-DE" sz="2000" b="1" dirty="0" smtClean="0"/>
              <a:t> </a:t>
            </a:r>
          </a:p>
          <a:p>
            <a:pPr algn="ctr"/>
            <a:endParaRPr lang="de-DE" dirty="0" smtClean="0">
              <a:hlinkClick r:id="rId2"/>
            </a:endParaRPr>
          </a:p>
          <a:p>
            <a:pPr algn="ctr"/>
            <a:r>
              <a:rPr lang="de-DE" dirty="0" smtClean="0">
                <a:hlinkClick r:id="rId2"/>
              </a:rPr>
              <a:t>http://bit.ly/</a:t>
            </a:r>
            <a:r>
              <a:rPr lang="de-DE" dirty="0" err="1" smtClean="0">
                <a:hlinkClick r:id="rId2"/>
              </a:rPr>
              <a:t>medienprävention</a:t>
            </a:r>
            <a:endParaRPr lang="de-DE" dirty="0"/>
          </a:p>
          <a:p>
            <a:endParaRPr lang="de-DE" dirty="0" smtClean="0"/>
          </a:p>
          <a:p>
            <a:pPr algn="ctr"/>
            <a:r>
              <a:rPr lang="de-DE" sz="1400" dirty="0" smtClean="0">
                <a:hlinkClick r:id="rId3"/>
              </a:rPr>
              <a:t>https://docs.google.com/document/d/1ipyAFDiEcDX2spkp-ughasYdnuq9uk5aTSDpapxAxpQ/edit?pref=2&amp;pli=1#</a:t>
            </a:r>
            <a:endParaRPr lang="de-DE" sz="1400" dirty="0"/>
          </a:p>
        </p:txBody>
      </p:sp>
    </p:spTree>
    <p:extLst>
      <p:ext uri="{BB962C8B-B14F-4D97-AF65-F5344CB8AC3E}">
        <p14:creationId xmlns:p14="http://schemas.microsoft.com/office/powerpoint/2010/main" val="8877698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08083" y="2082134"/>
            <a:ext cx="10310648" cy="2880020"/>
          </a:xfrm>
        </p:spPr>
        <p:txBody>
          <a:bodyPr>
            <a:noAutofit/>
          </a:bodyPr>
          <a:lstStyle/>
          <a:p>
            <a:r>
              <a:rPr lang="de-DE" sz="4000" b="1" u="sng" dirty="0" smtClean="0"/>
              <a:t>Empfehlung /  Handystrategie</a:t>
            </a:r>
            <a:br>
              <a:rPr lang="de-DE" sz="4000" b="1" u="sng" dirty="0" smtClean="0"/>
            </a:br>
            <a:r>
              <a:rPr lang="de-DE" sz="2000" dirty="0" smtClean="0"/>
              <a:t/>
            </a:r>
            <a:br>
              <a:rPr lang="de-DE" sz="2000" dirty="0" smtClean="0"/>
            </a:br>
            <a:r>
              <a:rPr lang="de-DE" sz="4400" dirty="0" smtClean="0"/>
              <a:t>- </a:t>
            </a:r>
            <a:r>
              <a:rPr lang="de-DE" sz="3200" dirty="0" smtClean="0"/>
              <a:t>Grundschüler brauchen überhaupt </a:t>
            </a:r>
            <a:r>
              <a:rPr lang="de-DE" sz="3200" b="1" u="sng" dirty="0" smtClean="0"/>
              <a:t>kein </a:t>
            </a:r>
            <a:r>
              <a:rPr lang="de-DE" sz="3200" dirty="0" smtClean="0"/>
              <a:t>Handy </a:t>
            </a:r>
            <a:br>
              <a:rPr lang="de-DE" sz="3200" dirty="0" smtClean="0"/>
            </a:br>
            <a:r>
              <a:rPr lang="de-DE" sz="800" dirty="0" smtClean="0"/>
              <a:t/>
            </a:r>
            <a:br>
              <a:rPr lang="de-DE" sz="800" dirty="0" smtClean="0"/>
            </a:br>
            <a:r>
              <a:rPr lang="de-DE" sz="1600" dirty="0" smtClean="0"/>
              <a:t>- </a:t>
            </a:r>
            <a:r>
              <a:rPr lang="de-DE" sz="1400" dirty="0" smtClean="0"/>
              <a:t>ab Klasse 5 </a:t>
            </a:r>
            <a:r>
              <a:rPr lang="de-DE" sz="1400" dirty="0" smtClean="0">
                <a:sym typeface="Wingdings" panose="05000000000000000000" pitchFamily="2" charset="2"/>
              </a:rPr>
              <a:t> </a:t>
            </a:r>
            <a:r>
              <a:rPr lang="de-DE" sz="1400" dirty="0" smtClean="0"/>
              <a:t>Handy zur Familienorganisation hilfreich </a:t>
            </a:r>
            <a:br>
              <a:rPr lang="de-DE" sz="1400" dirty="0" smtClean="0"/>
            </a:br>
            <a:r>
              <a:rPr lang="de-DE" sz="1400" dirty="0" smtClean="0"/>
              <a:t>	Kein Smartphone!!!</a:t>
            </a:r>
            <a:br>
              <a:rPr lang="de-DE" sz="1400" dirty="0" smtClean="0"/>
            </a:br>
            <a:r>
              <a:rPr lang="de-DE" sz="1400" dirty="0" smtClean="0"/>
              <a:t/>
            </a:r>
            <a:br>
              <a:rPr lang="de-DE" sz="1400" dirty="0" smtClean="0"/>
            </a:br>
            <a:r>
              <a:rPr lang="de-DE" sz="1400" dirty="0" smtClean="0"/>
              <a:t>- unter 14: </a:t>
            </a:r>
            <a:br>
              <a:rPr lang="de-DE" sz="1400" dirty="0" smtClean="0"/>
            </a:br>
            <a:r>
              <a:rPr lang="de-DE" sz="1400" dirty="0" smtClean="0"/>
              <a:t>	Handys / Spielekonsolen vor dem Schlafengehen bei Eltern abgeben </a:t>
            </a:r>
            <a:br>
              <a:rPr lang="de-DE" sz="1400" dirty="0" smtClean="0"/>
            </a:br>
            <a:r>
              <a:rPr lang="de-DE" sz="1400" dirty="0" smtClean="0"/>
              <a:t/>
            </a:r>
            <a:br>
              <a:rPr lang="de-DE" sz="1400" dirty="0" smtClean="0"/>
            </a:br>
            <a:r>
              <a:rPr lang="de-DE" sz="1400" dirty="0" smtClean="0"/>
              <a:t>- ab Klasse 8 </a:t>
            </a:r>
            <a:br>
              <a:rPr lang="de-DE" sz="1400" dirty="0" smtClean="0"/>
            </a:br>
            <a:r>
              <a:rPr lang="de-DE" sz="1400" dirty="0" smtClean="0"/>
              <a:t>	nachdenken über ein Smartphone, aber nur mit Prepaid Card unbedingt ohne Internetkontingent!</a:t>
            </a:r>
            <a:br>
              <a:rPr lang="de-DE" sz="1400" dirty="0" smtClean="0"/>
            </a:br>
            <a:r>
              <a:rPr lang="de-DE" sz="1400" dirty="0" smtClean="0"/>
              <a:t/>
            </a:r>
            <a:br>
              <a:rPr lang="de-DE" sz="1400" dirty="0" smtClean="0"/>
            </a:br>
            <a:r>
              <a:rPr lang="de-DE" sz="1400" dirty="0" smtClean="0"/>
              <a:t>- Ab 16: </a:t>
            </a:r>
            <a:br>
              <a:rPr lang="de-DE" sz="1400" dirty="0" smtClean="0"/>
            </a:br>
            <a:r>
              <a:rPr lang="de-DE" sz="1400" dirty="0" smtClean="0"/>
              <a:t>	eingeübter und deshalb anvertrauter, somit überlegter und verantwortungsbewusster Umgang im vollem 	Umgang</a:t>
            </a:r>
            <a:br>
              <a:rPr lang="de-DE" sz="1400" dirty="0" smtClean="0"/>
            </a:br>
            <a:r>
              <a:rPr lang="de-DE" sz="1400" dirty="0" smtClean="0"/>
              <a:t/>
            </a:r>
            <a:br>
              <a:rPr lang="de-DE" sz="1400" dirty="0" smtClean="0"/>
            </a:br>
            <a:r>
              <a:rPr lang="de-DE" sz="1400" dirty="0" smtClean="0"/>
              <a:t>Altersangabe: Bitte den körperlich-geistigen Entwicklungsstand beachten!</a:t>
            </a:r>
            <a:br>
              <a:rPr lang="de-DE" sz="1400" dirty="0" smtClean="0"/>
            </a:br>
            <a:r>
              <a:rPr lang="de-DE" sz="1400" dirty="0" smtClean="0"/>
              <a:t/>
            </a:r>
            <a:br>
              <a:rPr lang="de-DE" sz="1400" dirty="0" smtClean="0"/>
            </a:br>
            <a:r>
              <a:rPr lang="de-DE" sz="1400" b="1" dirty="0" smtClean="0">
                <a:sym typeface="Wingdings" panose="05000000000000000000" pitchFamily="2" charset="2"/>
              </a:rPr>
              <a:t>Smartphone </a:t>
            </a:r>
            <a:r>
              <a:rPr lang="de-DE" sz="1400" b="1" dirty="0" err="1" smtClean="0">
                <a:sym typeface="Wingdings" panose="05000000000000000000" pitchFamily="2" charset="2"/>
              </a:rPr>
              <a:t>guide</a:t>
            </a:r>
            <a:r>
              <a:rPr lang="de-DE" sz="1400" b="1" dirty="0" smtClean="0">
                <a:sym typeface="Wingdings" panose="05000000000000000000" pitchFamily="2" charset="2"/>
              </a:rPr>
              <a:t> (Hilfe) </a:t>
            </a:r>
            <a:r>
              <a:rPr lang="de-DE" sz="1400" u="sng" dirty="0">
                <a:hlinkClick r:id="rId2"/>
              </a:rPr>
              <a:t>PDF “Das erste Smartphone</a:t>
            </a:r>
            <a:r>
              <a:rPr lang="de-DE" sz="1400" u="sng" dirty="0" smtClean="0">
                <a:hlinkClick r:id="rId2"/>
              </a:rPr>
              <a:t>”</a:t>
            </a:r>
            <a:r>
              <a:rPr lang="de-DE" sz="1400" u="sng" dirty="0" smtClean="0"/>
              <a:t> </a:t>
            </a:r>
            <a:br>
              <a:rPr lang="de-DE" sz="1400" u="sng" dirty="0" smtClean="0"/>
            </a:br>
            <a:r>
              <a:rPr lang="de-DE" sz="1400" dirty="0" smtClean="0"/>
              <a:t>Das </a:t>
            </a:r>
            <a:r>
              <a:rPr lang="de-DE" sz="1400" dirty="0"/>
              <a:t>erste Smartphone:</a:t>
            </a:r>
            <a:br>
              <a:rPr lang="de-DE" sz="1400" dirty="0"/>
            </a:br>
            <a:r>
              <a:rPr lang="de-DE" sz="1400" dirty="0">
                <a:hlinkClick r:id="rId3"/>
              </a:rPr>
              <a:t>http://infocafe.org/wp-content/uploads/2014/07/Smartphone_Guide.pdf</a:t>
            </a:r>
            <a:r>
              <a:rPr lang="de-DE" sz="1400" dirty="0"/>
              <a:t/>
            </a:r>
            <a:br>
              <a:rPr lang="de-DE" sz="1400" dirty="0"/>
            </a:br>
            <a:r>
              <a:rPr lang="de-DE" sz="1600" dirty="0" smtClean="0"/>
              <a:t/>
            </a:r>
            <a:br>
              <a:rPr lang="de-DE" sz="1600" dirty="0" smtClean="0"/>
            </a:br>
            <a:r>
              <a:rPr lang="de-DE" sz="1600" dirty="0" smtClean="0"/>
              <a:t> </a:t>
            </a:r>
            <a:r>
              <a:rPr lang="de-DE" sz="1600" dirty="0" smtClean="0">
                <a:hlinkClick r:id="rId4" tooltip="Handynutzungsvertrag für Kinder"/>
              </a:rPr>
              <a:t>“Handynutzungsvertrag für Kinder”</a:t>
            </a:r>
            <a:r>
              <a:rPr lang="de-DE" sz="1600" dirty="0" smtClean="0"/>
              <a:t/>
            </a:r>
            <a:br>
              <a:rPr lang="de-DE" sz="1600" dirty="0" smtClean="0"/>
            </a:br>
            <a:r>
              <a:rPr lang="de-DE" sz="1600" dirty="0" smtClean="0">
                <a:hlinkClick r:id="rId5"/>
              </a:rPr>
              <a:t>http://www.medien-sicher.de/wp-content/uploads/2013/11/Handynutzungsvertrag_medien-sicher.pdf</a:t>
            </a:r>
            <a:r>
              <a:rPr lang="de-DE" sz="1600" dirty="0" smtClean="0"/>
              <a:t/>
            </a:r>
            <a:br>
              <a:rPr lang="de-DE" sz="1600" dirty="0" smtClean="0"/>
            </a:br>
            <a:endParaRPr lang="de-DE" sz="1600" dirty="0"/>
          </a:p>
        </p:txBody>
      </p:sp>
    </p:spTree>
    <p:extLst>
      <p:ext uri="{BB962C8B-B14F-4D97-AF65-F5344CB8AC3E}">
        <p14:creationId xmlns:p14="http://schemas.microsoft.com/office/powerpoint/2010/main" val="20013755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b="1" dirty="0" smtClean="0"/>
              <a:t>Gefahren der digitalen Welt</a:t>
            </a:r>
            <a:br>
              <a:rPr lang="de-DE" b="1" dirty="0" smtClean="0"/>
            </a:br>
            <a:r>
              <a:rPr lang="de-DE" b="1" dirty="0" smtClean="0"/>
              <a:t>und</a:t>
            </a:r>
            <a:br>
              <a:rPr lang="de-DE" b="1" dirty="0" smtClean="0"/>
            </a:br>
            <a:r>
              <a:rPr lang="de-DE" b="1" dirty="0" smtClean="0"/>
              <a:t>Schutz vor Risiken</a:t>
            </a:r>
            <a:br>
              <a:rPr lang="de-DE" b="1" dirty="0" smtClean="0"/>
            </a:br>
            <a:r>
              <a:rPr lang="de-DE" sz="1100" b="1" dirty="0">
                <a:sym typeface="Wingdings" panose="05000000000000000000" pitchFamily="2" charset="2"/>
              </a:rPr>
              <a:t> Rainer Wiederstein </a:t>
            </a:r>
            <a:r>
              <a:rPr lang="de-DE" sz="1100" dirty="0">
                <a:sym typeface="Wingdings" panose="05000000000000000000" pitchFamily="2" charset="2"/>
              </a:rPr>
              <a:t>/ Fachberater Neue Medien, Leiter der Kreisbildstelle Limburg-Weilburg</a:t>
            </a:r>
            <a:r>
              <a:rPr lang="de-DE" sz="1100" dirty="0"/>
              <a:t/>
            </a:r>
            <a:br>
              <a:rPr lang="de-DE" sz="1100" dirty="0"/>
            </a:br>
            <a:r>
              <a:rPr lang="de-DE" sz="1100" b="1" dirty="0">
                <a:hlinkClick r:id="rId2"/>
              </a:rPr>
              <a:t>https://prezi.com/cnqhwmdmkghc/inhalte-fur-klassenbesuche-elternabende-gefahren-der-digitalen-welt-auf-grundlage-des-handbuches-jugendmedienschutz-von-gunter-steppich-s-wwwmedien-sicherde/</a:t>
            </a:r>
            <a:r>
              <a:rPr lang="de-DE" b="1" dirty="0"/>
              <a:t/>
            </a:r>
            <a:br>
              <a:rPr lang="de-DE" b="1" dirty="0"/>
            </a:br>
            <a:r>
              <a:rPr lang="de-DE" b="1" dirty="0"/>
              <a:t/>
            </a:r>
            <a:br>
              <a:rPr lang="de-DE" b="1" dirty="0"/>
            </a:br>
            <a:r>
              <a:rPr lang="de-DE" sz="2700" dirty="0"/>
              <a:t>Prävention Merkblätter</a:t>
            </a:r>
            <a:br>
              <a:rPr lang="de-DE" sz="2700" dirty="0"/>
            </a:br>
            <a:r>
              <a:rPr lang="de-DE" sz="1300" dirty="0" smtClean="0">
                <a:hlinkClick r:id="rId3"/>
              </a:rPr>
              <a:t>https://www.projuventute.ch/Merkblaetter.2460.0.html</a:t>
            </a:r>
            <a:r>
              <a:rPr lang="de-DE" sz="1300" dirty="0"/>
              <a:t/>
            </a:r>
            <a:br>
              <a:rPr lang="de-DE" sz="1300" dirty="0"/>
            </a:br>
            <a:endParaRPr lang="de-DE" sz="1300" dirty="0"/>
          </a:p>
        </p:txBody>
      </p:sp>
      <p:sp>
        <p:nvSpPr>
          <p:cNvPr id="3" name="Textplatzhalter 2"/>
          <p:cNvSpPr>
            <a:spLocks noGrp="1"/>
          </p:cNvSpPr>
          <p:nvPr>
            <p:ph type="body" idx="1"/>
          </p:nvPr>
        </p:nvSpPr>
        <p:spPr>
          <a:xfrm>
            <a:off x="2589212" y="4229355"/>
            <a:ext cx="8915399" cy="2275354"/>
          </a:xfrm>
        </p:spPr>
        <p:txBody>
          <a:bodyPr>
            <a:normAutofit/>
          </a:bodyPr>
          <a:lstStyle/>
          <a:p>
            <a:r>
              <a:rPr lang="de-DE" dirty="0" smtClean="0"/>
              <a:t>Handbuch </a:t>
            </a:r>
            <a:r>
              <a:rPr lang="de-DE" dirty="0"/>
              <a:t>Jugendmedienschutz </a:t>
            </a:r>
            <a:endParaRPr lang="de-DE" dirty="0" smtClean="0"/>
          </a:p>
          <a:p>
            <a:r>
              <a:rPr lang="de-DE" dirty="0" smtClean="0"/>
              <a:t>von </a:t>
            </a:r>
            <a:r>
              <a:rPr lang="de-DE" b="1" dirty="0"/>
              <a:t>Günter </a:t>
            </a:r>
            <a:r>
              <a:rPr lang="de-DE" b="1" dirty="0" err="1" smtClean="0"/>
              <a:t>Steppich</a:t>
            </a:r>
            <a:r>
              <a:rPr lang="de-DE" dirty="0" smtClean="0"/>
              <a:t>,    </a:t>
            </a:r>
            <a:r>
              <a:rPr lang="de-DE" sz="1100" dirty="0" smtClean="0">
                <a:hlinkClick r:id="rId4"/>
              </a:rPr>
              <a:t>http://www.medien-sicher.de/fur-eltern/elternratgeber-faq-medienerziehung/</a:t>
            </a:r>
            <a:endParaRPr lang="de-DE" sz="1100" dirty="0" smtClean="0"/>
          </a:p>
          <a:p>
            <a:endParaRPr lang="de-DE" dirty="0" smtClean="0"/>
          </a:p>
          <a:p>
            <a:r>
              <a:rPr lang="de-DE" dirty="0" smtClean="0"/>
              <a:t>Fachberater Jugendmedienschutz, Fachberater Neue Medien</a:t>
            </a:r>
          </a:p>
          <a:p>
            <a:r>
              <a:rPr lang="de-DE" dirty="0" smtClean="0"/>
              <a:t>Schulberater</a:t>
            </a:r>
          </a:p>
        </p:txBody>
      </p:sp>
    </p:spTree>
    <p:extLst>
      <p:ext uri="{BB962C8B-B14F-4D97-AF65-F5344CB8AC3E}">
        <p14:creationId xmlns:p14="http://schemas.microsoft.com/office/powerpoint/2010/main" val="9585402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3048000" y="1270000"/>
            <a:ext cx="8178800" cy="4247317"/>
          </a:xfrm>
          <a:prstGeom prst="rect">
            <a:avLst/>
          </a:prstGeom>
          <a:noFill/>
        </p:spPr>
        <p:txBody>
          <a:bodyPr wrap="square" rtlCol="0">
            <a:spAutoFit/>
          </a:bodyPr>
          <a:lstStyle/>
          <a:p>
            <a:endParaRPr lang="de-DE" dirty="0"/>
          </a:p>
          <a:p>
            <a:endParaRPr lang="de-DE" dirty="0" smtClean="0"/>
          </a:p>
          <a:p>
            <a:r>
              <a:rPr lang="de-DE" dirty="0" err="1" smtClean="0"/>
              <a:t>Sexting</a:t>
            </a:r>
            <a:r>
              <a:rPr lang="de-DE" dirty="0" smtClean="0"/>
              <a:t> Bericht NDR</a:t>
            </a:r>
          </a:p>
          <a:p>
            <a:r>
              <a:rPr lang="de-DE" dirty="0" smtClean="0">
                <a:hlinkClick r:id="rId2"/>
              </a:rPr>
              <a:t>http://www.ndr.de/nachrichten/netzwelt/sexting103.html</a:t>
            </a:r>
            <a:endParaRPr lang="de-DE" dirty="0" smtClean="0"/>
          </a:p>
          <a:p>
            <a:endParaRPr lang="de-DE" dirty="0" smtClean="0"/>
          </a:p>
          <a:p>
            <a:r>
              <a:rPr lang="de-DE" dirty="0" smtClean="0"/>
              <a:t>Rundschreiben</a:t>
            </a:r>
          </a:p>
          <a:p>
            <a:r>
              <a:rPr lang="de-DE" dirty="0" smtClean="0">
                <a:hlinkClick r:id="rId3"/>
              </a:rPr>
              <a:t>http://www.medien-sicher.de/2013/10/sexting-nimmt-zu-aufklaerung-ist-dringend-erforderlich/</a:t>
            </a:r>
            <a:endParaRPr lang="de-DE" dirty="0" smtClean="0"/>
          </a:p>
          <a:p>
            <a:endParaRPr lang="de-DE" dirty="0"/>
          </a:p>
          <a:p>
            <a:endParaRPr lang="de-DE" dirty="0" smtClean="0"/>
          </a:p>
          <a:p>
            <a:endParaRPr lang="de-DE" dirty="0" smtClean="0"/>
          </a:p>
          <a:p>
            <a:endParaRPr lang="de-DE" dirty="0"/>
          </a:p>
          <a:p>
            <a:endParaRPr lang="de-DE" dirty="0" smtClean="0"/>
          </a:p>
          <a:p>
            <a:endParaRPr lang="de-DE" dirty="0"/>
          </a:p>
          <a:p>
            <a:endParaRPr lang="de-DE" dirty="0" smtClean="0"/>
          </a:p>
        </p:txBody>
      </p:sp>
    </p:spTree>
    <p:extLst>
      <p:ext uri="{BB962C8B-B14F-4D97-AF65-F5344CB8AC3E}">
        <p14:creationId xmlns:p14="http://schemas.microsoft.com/office/powerpoint/2010/main" val="8417082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1581354" y="256418"/>
            <a:ext cx="10598387" cy="6137706"/>
          </a:xfrm>
          <a:prstGeom prst="rect">
            <a:avLst/>
          </a:prstGeom>
        </p:spPr>
        <p:txBody>
          <a:bodyPr wrap="square">
            <a:spAutoFit/>
          </a:bodyPr>
          <a:lstStyle/>
          <a:p>
            <a:pPr>
              <a:lnSpc>
                <a:spcPct val="107000"/>
              </a:lnSpc>
              <a:spcAft>
                <a:spcPts val="800"/>
              </a:spcAft>
            </a:pPr>
            <a:r>
              <a:rPr lang="de-DE" sz="2400" b="1" dirty="0">
                <a:latin typeface="Times New Roman" panose="02020603050405020304" pitchFamily="18" charset="0"/>
                <a:ea typeface="Times New Roman" panose="02020603050405020304" pitchFamily="18" charset="0"/>
                <a:cs typeface="Times New Roman" panose="02020603050405020304" pitchFamily="18" charset="0"/>
              </a:rPr>
              <a:t>Was könnten sie </a:t>
            </a:r>
            <a:r>
              <a:rPr lang="de-DE" sz="2400" b="1" dirty="0" smtClean="0">
                <a:latin typeface="Times New Roman" panose="02020603050405020304" pitchFamily="18" charset="0"/>
                <a:ea typeface="Times New Roman" panose="02020603050405020304" pitchFamily="18" charset="0"/>
                <a:cs typeface="Times New Roman" panose="02020603050405020304" pitchFamily="18" charset="0"/>
              </a:rPr>
              <a:t>an Stelle eines Verbotes tun</a:t>
            </a:r>
            <a:r>
              <a:rPr lang="de-DE" sz="2400" b="1" dirty="0">
                <a:latin typeface="Times New Roman" panose="02020603050405020304" pitchFamily="18" charset="0"/>
                <a:ea typeface="Times New Roman" panose="02020603050405020304" pitchFamily="18" charset="0"/>
                <a:cs typeface="Times New Roman" panose="02020603050405020304" pitchFamily="18" charset="0"/>
              </a:rPr>
              <a:t>?</a:t>
            </a:r>
            <a:endParaRPr lang="de-DE"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e-DE" sz="2400" dirty="0" smtClean="0">
                <a:latin typeface="Times New Roman" panose="02020603050405020304" pitchFamily="18" charset="0"/>
                <a:ea typeface="Times New Roman" panose="02020603050405020304" pitchFamily="18" charset="0"/>
                <a:cs typeface="Times New Roman" panose="02020603050405020304" pitchFamily="18" charset="0"/>
              </a:rPr>
              <a:t>Zuerst: </a:t>
            </a:r>
          </a:p>
          <a:p>
            <a:pPr>
              <a:lnSpc>
                <a:spcPct val="107000"/>
              </a:lnSpc>
              <a:spcAft>
                <a:spcPts val="800"/>
              </a:spcAft>
            </a:pPr>
            <a:r>
              <a:rPr lang="de-DE" sz="2400" dirty="0" smtClean="0">
                <a:latin typeface="Times New Roman" panose="02020603050405020304" pitchFamily="18" charset="0"/>
                <a:ea typeface="Times New Roman" panose="02020603050405020304" pitchFamily="18" charset="0"/>
                <a:cs typeface="Times New Roman" panose="02020603050405020304" pitchFamily="18" charset="0"/>
              </a:rPr>
              <a:t>Verstehen</a:t>
            </a:r>
            <a:r>
              <a:rPr lang="de-DE" sz="2400" dirty="0">
                <a:latin typeface="Times New Roman" panose="02020603050405020304" pitchFamily="18" charset="0"/>
                <a:ea typeface="Times New Roman" panose="02020603050405020304" pitchFamily="18" charset="0"/>
                <a:cs typeface="Times New Roman" panose="02020603050405020304" pitchFamily="18" charset="0"/>
              </a:rPr>
              <a:t>, welches Bedürfnis hinter dem Spielen und Chatten steckt und warum das Kind die Medien nutzt.</a:t>
            </a:r>
            <a:endParaRPr lang="de-DE"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de-DE" sz="2400" dirty="0" smtClean="0">
                <a:latin typeface="Times New Roman" panose="02020603050405020304" pitchFamily="18" charset="0"/>
                <a:ea typeface="Times New Roman" panose="02020603050405020304" pitchFamily="18" charset="0"/>
                <a:cs typeface="Times New Roman" panose="02020603050405020304" pitchFamily="18" charset="0"/>
              </a:rPr>
              <a:t>Dem </a:t>
            </a:r>
            <a:r>
              <a:rPr lang="de-DE" sz="2400" dirty="0">
                <a:latin typeface="Times New Roman" panose="02020603050405020304" pitchFamily="18" charset="0"/>
                <a:ea typeface="Times New Roman" panose="02020603050405020304" pitchFamily="18" charset="0"/>
                <a:cs typeface="Times New Roman" panose="02020603050405020304" pitchFamily="18" charset="0"/>
              </a:rPr>
              <a:t>Kind auf der Beziehungsebene begegnen und ihrer Sorge Ausdruck </a:t>
            </a:r>
            <a:r>
              <a:rPr lang="de-DE" sz="2400" dirty="0" smtClean="0">
                <a:latin typeface="Times New Roman" panose="02020603050405020304" pitchFamily="18" charset="0"/>
                <a:ea typeface="Times New Roman" panose="02020603050405020304" pitchFamily="18" charset="0"/>
                <a:cs typeface="Times New Roman" panose="02020603050405020304" pitchFamily="18" charset="0"/>
              </a:rPr>
              <a:t>verleihen: </a:t>
            </a:r>
          </a:p>
          <a:p>
            <a:pPr>
              <a:lnSpc>
                <a:spcPct val="107000"/>
              </a:lnSpc>
              <a:spcAft>
                <a:spcPts val="800"/>
              </a:spcAft>
            </a:pPr>
            <a:r>
              <a:rPr lang="de-DE" sz="2400" dirty="0" smtClean="0">
                <a:latin typeface="Times New Roman" panose="02020603050405020304" pitchFamily="18" charset="0"/>
                <a:ea typeface="Times New Roman" panose="02020603050405020304" pitchFamily="18" charset="0"/>
                <a:cs typeface="Times New Roman" panose="02020603050405020304" pitchFamily="18" charset="0"/>
              </a:rPr>
              <a:t>Beispiel Situation</a:t>
            </a:r>
            <a:r>
              <a:rPr lang="de-DE" sz="2400" dirty="0">
                <a:latin typeface="Times New Roman" panose="02020603050405020304" pitchFamily="18" charset="0"/>
                <a:ea typeface="Times New Roman" panose="02020603050405020304" pitchFamily="18" charset="0"/>
                <a:cs typeface="Times New Roman" panose="02020603050405020304" pitchFamily="18" charset="0"/>
              </a:rPr>
              <a:t>: </a:t>
            </a:r>
            <a:endParaRPr lang="de-DE"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de-DE" sz="2400" dirty="0" smtClean="0">
                <a:latin typeface="Times New Roman" panose="02020603050405020304" pitchFamily="18" charset="0"/>
                <a:ea typeface="Times New Roman" panose="02020603050405020304" pitchFamily="18" charset="0"/>
                <a:cs typeface="Times New Roman" panose="02020603050405020304" pitchFamily="18" charset="0"/>
              </a:rPr>
              <a:t>Der </a:t>
            </a:r>
            <a:r>
              <a:rPr lang="de-DE" sz="2400" dirty="0">
                <a:latin typeface="Times New Roman" panose="02020603050405020304" pitchFamily="18" charset="0"/>
                <a:ea typeface="Times New Roman" panose="02020603050405020304" pitchFamily="18" charset="0"/>
                <a:cs typeface="Times New Roman" panose="02020603050405020304" pitchFamily="18" charset="0"/>
              </a:rPr>
              <a:t>Vater kommt spätabends ins Zimmer, die Tochter ist mit ihrem Handy zugange. Erste Reaktion: "Weißt du eigentlich, wie spät es ist? Ständig hängst du an dem Ding!" Lieber sollte er versuchen, herauszufinden, warum das Mädchen unbedingt mit seinen Freunden kommunizieren will: "Eigentlich solltest du längst schlafen, was ist denn so wichtig für dich, dass du um die Uhrzeit noch am Handy hängst?" Das sollte die erste Frage sein, die sich stellt, und darauf bekommt man überraschend oft eine ehrliche Antwort. Damit gehe ich in Kontakt, bevor ich urteile. Und vor allem: So lernt das Kind, sich diese Frage auch selbst zu stellen</a:t>
            </a:r>
            <a:r>
              <a:rPr lang="de-DE" sz="2400" dirty="0" smtClean="0">
                <a:latin typeface="Times New Roman" panose="02020603050405020304" pitchFamily="18" charset="0"/>
                <a:ea typeface="Times New Roman" panose="02020603050405020304" pitchFamily="18" charset="0"/>
                <a:cs typeface="Times New Roman" panose="02020603050405020304" pitchFamily="18" charset="0"/>
              </a:rPr>
              <a:t>.</a:t>
            </a:r>
            <a:endParaRPr lang="de-DE"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562372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005780" y="294968"/>
            <a:ext cx="10186220" cy="6563032"/>
          </a:xfrm>
        </p:spPr>
        <p:txBody>
          <a:bodyPr>
            <a:noAutofit/>
          </a:bodyPr>
          <a:lstStyle/>
          <a:p>
            <a:pPr>
              <a:lnSpc>
                <a:spcPct val="107000"/>
              </a:lnSpc>
              <a:spcAft>
                <a:spcPts val="800"/>
              </a:spcAft>
            </a:pP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Danach</a:t>
            </a:r>
            <a:r>
              <a:rPr lang="de-DE" sz="2800" dirty="0">
                <a:latin typeface="Times New Roman" panose="02020603050405020304" pitchFamily="18" charset="0"/>
                <a:ea typeface="Times New Roman" panose="02020603050405020304" pitchFamily="18" charset="0"/>
                <a:cs typeface="Times New Roman" panose="02020603050405020304" pitchFamily="18" charset="0"/>
              </a:rPr>
              <a:t>: </a:t>
            </a:r>
            <a:br>
              <a:rPr lang="de-DE" sz="2800" dirty="0">
                <a:latin typeface="Times New Roman" panose="02020603050405020304" pitchFamily="18" charset="0"/>
                <a:ea typeface="Times New Roman" panose="02020603050405020304" pitchFamily="18" charset="0"/>
                <a:cs typeface="Times New Roman" panose="02020603050405020304" pitchFamily="18" charset="0"/>
              </a:rPr>
            </a:br>
            <a:r>
              <a:rPr lang="de-DE" sz="2800" dirty="0">
                <a:latin typeface="Times New Roman" panose="02020603050405020304" pitchFamily="18" charset="0"/>
                <a:ea typeface="Times New Roman" panose="02020603050405020304" pitchFamily="18" charset="0"/>
                <a:cs typeface="Times New Roman" panose="02020603050405020304" pitchFamily="18" charset="0"/>
              </a:rPr>
              <a:t>- </a:t>
            </a: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Selbsteinschätzung </a:t>
            </a:r>
            <a:r>
              <a:rPr lang="de-DE" sz="2800" dirty="0">
                <a:latin typeface="Times New Roman" panose="02020603050405020304" pitchFamily="18" charset="0"/>
                <a:ea typeface="Times New Roman" panose="02020603050405020304" pitchFamily="18" charset="0"/>
                <a:cs typeface="Times New Roman" panose="02020603050405020304" pitchFamily="18" charset="0"/>
              </a:rPr>
              <a:t>des Kindes prüfen und fragen: </a:t>
            </a: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b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Wie </a:t>
            </a:r>
            <a:r>
              <a:rPr lang="de-DE" sz="2800" dirty="0">
                <a:latin typeface="Times New Roman" panose="02020603050405020304" pitchFamily="18" charset="0"/>
                <a:ea typeface="Times New Roman" panose="02020603050405020304" pitchFamily="18" charset="0"/>
                <a:cs typeface="Times New Roman" panose="02020603050405020304" pitchFamily="18" charset="0"/>
              </a:rPr>
              <a:t>siehst du das? </a:t>
            </a:r>
            <a:br>
              <a:rPr lang="de-DE" sz="2800" dirty="0">
                <a:latin typeface="Times New Roman" panose="02020603050405020304" pitchFamily="18" charset="0"/>
                <a:ea typeface="Times New Roman" panose="02020603050405020304" pitchFamily="18" charset="0"/>
                <a:cs typeface="Times New Roman" panose="02020603050405020304" pitchFamily="18" charset="0"/>
              </a:rPr>
            </a:b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Erwachsene </a:t>
            </a:r>
            <a:r>
              <a:rPr lang="de-DE" sz="2800" dirty="0">
                <a:latin typeface="Times New Roman" panose="02020603050405020304" pitchFamily="18" charset="0"/>
                <a:ea typeface="Times New Roman" panose="02020603050405020304" pitchFamily="18" charset="0"/>
                <a:cs typeface="Times New Roman" panose="02020603050405020304" pitchFamily="18" charset="0"/>
              </a:rPr>
              <a:t>und </a:t>
            </a: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Jugendliche beschäftigen sich gemeinsam, </a:t>
            </a:r>
            <a:r>
              <a:rPr lang="de-DE" sz="2800" dirty="0">
                <a:latin typeface="Times New Roman" panose="02020603050405020304" pitchFamily="18" charset="0"/>
                <a:ea typeface="Times New Roman" panose="02020603050405020304" pitchFamily="18" charset="0"/>
                <a:cs typeface="Times New Roman" panose="02020603050405020304" pitchFamily="18" charset="0"/>
              </a:rPr>
              <a:t>statt </a:t>
            </a: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das </a:t>
            </a:r>
            <a:r>
              <a:rPr lang="de-DE" sz="2800" dirty="0">
                <a:latin typeface="Times New Roman" panose="02020603050405020304" pitchFamily="18" charset="0"/>
                <a:ea typeface="Times New Roman" panose="02020603050405020304" pitchFamily="18" charset="0"/>
                <a:cs typeface="Times New Roman" panose="02020603050405020304" pitchFamily="18" charset="0"/>
              </a:rPr>
              <a:t>einfach nur "vom Tisch zu kriegen". </a:t>
            </a: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b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Einschätzung </a:t>
            </a:r>
            <a:r>
              <a:rPr lang="de-DE" sz="2800" dirty="0">
                <a:latin typeface="Times New Roman" panose="02020603050405020304" pitchFamily="18" charset="0"/>
                <a:ea typeface="Times New Roman" panose="02020603050405020304" pitchFamily="18" charset="0"/>
                <a:cs typeface="Times New Roman" panose="02020603050405020304" pitchFamily="18" charset="0"/>
              </a:rPr>
              <a:t>des anderen gelten lassen </a:t>
            </a: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 nicht </a:t>
            </a:r>
            <a:r>
              <a:rPr lang="de-DE" sz="2800" dirty="0">
                <a:latin typeface="Times New Roman" panose="02020603050405020304" pitchFamily="18" charset="0"/>
                <a:ea typeface="Times New Roman" panose="02020603050405020304" pitchFamily="18" charset="0"/>
                <a:cs typeface="Times New Roman" panose="02020603050405020304" pitchFamily="18" charset="0"/>
              </a:rPr>
              <a:t>gleich </a:t>
            </a: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widerlegen</a:t>
            </a:r>
            <a:b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b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de-DE" sz="2800" dirty="0">
                <a:latin typeface="Calibri" panose="020F0502020204030204" pitchFamily="34" charset="0"/>
                <a:ea typeface="Calibri" panose="020F0502020204030204" pitchFamily="34" charset="0"/>
                <a:cs typeface="Times New Roman" panose="02020603050405020304" pitchFamily="18" charset="0"/>
              </a:rPr>
              <a:t/>
            </a:r>
            <a:br>
              <a:rPr lang="de-DE" sz="2800" dirty="0">
                <a:latin typeface="Calibri" panose="020F0502020204030204" pitchFamily="34" charset="0"/>
                <a:ea typeface="Calibri" panose="020F0502020204030204" pitchFamily="34" charset="0"/>
                <a:cs typeface="Times New Roman" panose="02020603050405020304" pitchFamily="18" charset="0"/>
              </a:rPr>
            </a:br>
            <a:r>
              <a:rPr lang="de-DE" sz="2800" b="1" dirty="0" smtClean="0">
                <a:latin typeface="Times New Roman" panose="02020603050405020304" pitchFamily="18" charset="0"/>
                <a:ea typeface="Times New Roman" panose="02020603050405020304" pitchFamily="18" charset="0"/>
                <a:cs typeface="Times New Roman" panose="02020603050405020304" pitchFamily="18" charset="0"/>
              </a:rPr>
              <a:t>Pubertät</a:t>
            </a:r>
            <a:r>
              <a:rPr lang="de-DE"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de-DE" sz="2800" b="1" dirty="0" smtClean="0">
                <a:latin typeface="Times New Roman" panose="02020603050405020304" pitchFamily="18" charset="0"/>
                <a:ea typeface="Times New Roman" panose="02020603050405020304" pitchFamily="18" charset="0"/>
                <a:cs typeface="Times New Roman" panose="02020603050405020304" pitchFamily="18" charset="0"/>
              </a:rPr>
              <a:t>Bei Hausaufgaben </a:t>
            </a:r>
            <a:r>
              <a:rPr lang="de-DE" sz="2800" b="1" dirty="0">
                <a:latin typeface="Times New Roman" panose="02020603050405020304" pitchFamily="18" charset="0"/>
                <a:ea typeface="Times New Roman" panose="02020603050405020304" pitchFamily="18" charset="0"/>
                <a:cs typeface="Times New Roman" panose="02020603050405020304" pitchFamily="18" charset="0"/>
              </a:rPr>
              <a:t>summt und piept es alle paar Sekunden ...</a:t>
            </a:r>
            <a:r>
              <a:rPr lang="de-DE" sz="2800" dirty="0">
                <a:latin typeface="Calibri" panose="020F0502020204030204" pitchFamily="34" charset="0"/>
                <a:ea typeface="Calibri" panose="020F0502020204030204" pitchFamily="34" charset="0"/>
                <a:cs typeface="Times New Roman" panose="02020603050405020304" pitchFamily="18" charset="0"/>
              </a:rPr>
              <a:t/>
            </a:r>
            <a:br>
              <a:rPr lang="de-DE" sz="2800" dirty="0">
                <a:latin typeface="Calibri" panose="020F0502020204030204" pitchFamily="34" charset="0"/>
                <a:ea typeface="Calibri" panose="020F0502020204030204" pitchFamily="34" charset="0"/>
                <a:cs typeface="Times New Roman" panose="02020603050405020304" pitchFamily="18" charset="0"/>
              </a:rPr>
            </a:b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Auf </a:t>
            </a:r>
            <a:r>
              <a:rPr lang="de-DE" sz="2800" dirty="0">
                <a:latin typeface="Times New Roman" panose="02020603050405020304" pitchFamily="18" charset="0"/>
                <a:ea typeface="Times New Roman" panose="02020603050405020304" pitchFamily="18" charset="0"/>
                <a:cs typeface="Times New Roman" panose="02020603050405020304" pitchFamily="18" charset="0"/>
              </a:rPr>
              <a:t>dem Schreibtisch </a:t>
            </a: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hat das </a:t>
            </a:r>
            <a:r>
              <a:rPr lang="de-DE" sz="2800" dirty="0">
                <a:latin typeface="Times New Roman" panose="02020603050405020304" pitchFamily="18" charset="0"/>
                <a:ea typeface="Times New Roman" panose="02020603050405020304" pitchFamily="18" charset="0"/>
                <a:cs typeface="Times New Roman" panose="02020603050405020304" pitchFamily="18" charset="0"/>
              </a:rPr>
              <a:t>Handy nichts zu </a:t>
            </a: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suchen</a:t>
            </a:r>
            <a:r>
              <a:rPr lang="de-DE" sz="2800" dirty="0">
                <a:latin typeface="Times New Roman" panose="02020603050405020304" pitchFamily="18" charset="0"/>
                <a:ea typeface="Times New Roman" panose="02020603050405020304" pitchFamily="18" charset="0"/>
                <a:cs typeface="Times New Roman" panose="02020603050405020304" pitchFamily="18" charset="0"/>
              </a:rPr>
              <a:t>!</a:t>
            </a: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b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a:t>
            </a:r>
            <a:r>
              <a:rPr lang="de-DE" sz="2800" dirty="0">
                <a:latin typeface="Times New Roman" panose="02020603050405020304" pitchFamily="18" charset="0"/>
                <a:ea typeface="Times New Roman" panose="02020603050405020304" pitchFamily="18" charset="0"/>
                <a:cs typeface="Times New Roman" panose="02020603050405020304" pitchFamily="18" charset="0"/>
              </a:rPr>
              <a:t>aus und weg</a:t>
            </a: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de-DE" sz="2800" dirty="0">
                <a:latin typeface="Times New Roman" panose="02020603050405020304" pitchFamily="18" charset="0"/>
                <a:ea typeface="Times New Roman" panose="02020603050405020304" pitchFamily="18" charset="0"/>
                <a:cs typeface="Times New Roman" panose="02020603050405020304" pitchFamily="18" charset="0"/>
              </a:rPr>
              <a:t>genau wie in der </a:t>
            </a: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Schule </a:t>
            </a: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 </a:t>
            </a: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keine Störung!</a:t>
            </a:r>
            <a:b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b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
            </a:r>
            <a:b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b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Problem für berufstätige Eltern: </a:t>
            </a:r>
            <a:b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b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 </a:t>
            </a: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auf </a:t>
            </a:r>
            <a:r>
              <a:rPr lang="de-DE" sz="2800" dirty="0">
                <a:latin typeface="Times New Roman" panose="02020603050405020304" pitchFamily="18" charset="0"/>
                <a:ea typeface="Times New Roman" panose="02020603050405020304" pitchFamily="18" charset="0"/>
                <a:cs typeface="Times New Roman" panose="02020603050405020304" pitchFamily="18" charset="0"/>
              </a:rPr>
              <a:t>Vertrauen </a:t>
            </a: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bauen </a:t>
            </a:r>
            <a:r>
              <a:rPr lang="de-DE" sz="2800" dirty="0">
                <a:latin typeface="Times New Roman" panose="02020603050405020304" pitchFamily="18" charset="0"/>
                <a:ea typeface="Times New Roman" panose="02020603050405020304" pitchFamily="18" charset="0"/>
                <a:cs typeface="Times New Roman" panose="02020603050405020304" pitchFamily="18" charset="0"/>
              </a:rPr>
              <a:t>und Abmachungen </a:t>
            </a:r>
            <a:r>
              <a:rPr lang="de-DE" sz="2800" dirty="0" smtClean="0">
                <a:latin typeface="Times New Roman" panose="02020603050405020304" pitchFamily="18" charset="0"/>
                <a:ea typeface="Times New Roman" panose="02020603050405020304" pitchFamily="18" charset="0"/>
                <a:cs typeface="Times New Roman" panose="02020603050405020304" pitchFamily="18" charset="0"/>
              </a:rPr>
              <a:t>treffen</a:t>
            </a:r>
            <a:r>
              <a:rPr lang="de-DE" sz="2800" dirty="0">
                <a:latin typeface="Calibri" panose="020F0502020204030204" pitchFamily="34" charset="0"/>
                <a:ea typeface="Calibri" panose="020F0502020204030204" pitchFamily="34" charset="0"/>
                <a:cs typeface="Times New Roman" panose="02020603050405020304" pitchFamily="18" charset="0"/>
              </a:rPr>
              <a:t/>
            </a:r>
            <a:br>
              <a:rPr lang="de-DE" sz="2800" dirty="0">
                <a:latin typeface="Calibri" panose="020F0502020204030204" pitchFamily="34" charset="0"/>
                <a:ea typeface="Calibri" panose="020F0502020204030204" pitchFamily="34" charset="0"/>
                <a:cs typeface="Times New Roman" panose="02020603050405020304" pitchFamily="18" charset="0"/>
              </a:rPr>
            </a:br>
            <a:endParaRPr lang="de-DE" sz="2800" dirty="0"/>
          </a:p>
        </p:txBody>
      </p:sp>
    </p:spTree>
    <p:extLst>
      <p:ext uri="{BB962C8B-B14F-4D97-AF65-F5344CB8AC3E}">
        <p14:creationId xmlns:p14="http://schemas.microsoft.com/office/powerpoint/2010/main" val="3001081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620744" y="1435162"/>
            <a:ext cx="8915399" cy="4051667"/>
          </a:xfrm>
        </p:spPr>
        <p:txBody>
          <a:bodyPr>
            <a:normAutofit/>
          </a:bodyPr>
          <a:lstStyle/>
          <a:p>
            <a:r>
              <a:rPr lang="de-DE" dirty="0" smtClean="0"/>
              <a:t/>
            </a:r>
            <a:br>
              <a:rPr lang="de-DE" dirty="0" smtClean="0"/>
            </a:br>
            <a:r>
              <a:rPr lang="de-DE" dirty="0" smtClean="0"/>
              <a:t>Ein Angebot:</a:t>
            </a:r>
            <a:br>
              <a:rPr lang="de-DE" dirty="0" smtClean="0"/>
            </a:br>
            <a:r>
              <a:rPr lang="de-DE" dirty="0" smtClean="0"/>
              <a:t>Elternkurs </a:t>
            </a:r>
            <a:r>
              <a:rPr lang="de-DE" dirty="0" smtClean="0">
                <a:sym typeface="Wingdings" panose="05000000000000000000" pitchFamily="2" charset="2"/>
              </a:rPr>
              <a:t></a:t>
            </a:r>
            <a:r>
              <a:rPr lang="de-DE" dirty="0" smtClean="0"/>
              <a:t> Internet ABC</a:t>
            </a:r>
            <a:r>
              <a:rPr lang="de-DE" dirty="0"/>
              <a:t/>
            </a:r>
            <a:br>
              <a:rPr lang="de-DE" dirty="0"/>
            </a:br>
            <a:r>
              <a:rPr lang="de-DE" sz="2200" dirty="0" smtClean="0">
                <a:hlinkClick r:id="rId2"/>
              </a:rPr>
              <a:t>http://www.klicksafe.de/service/elternarbeit/materialien-elternkurs/</a:t>
            </a:r>
            <a:endParaRPr lang="de-DE" sz="2200" dirty="0"/>
          </a:p>
        </p:txBody>
      </p:sp>
      <p:sp>
        <p:nvSpPr>
          <p:cNvPr id="3" name="Untertitel 2"/>
          <p:cNvSpPr>
            <a:spLocks noGrp="1"/>
          </p:cNvSpPr>
          <p:nvPr>
            <p:ph type="subTitle" idx="1"/>
          </p:nvPr>
        </p:nvSpPr>
        <p:spPr>
          <a:xfrm>
            <a:off x="2604977" y="1634536"/>
            <a:ext cx="8915399" cy="1126283"/>
          </a:xfrm>
        </p:spPr>
        <p:txBody>
          <a:bodyPr>
            <a:normAutofit lnSpcReduction="10000"/>
          </a:bodyPr>
          <a:lstStyle/>
          <a:p>
            <a:r>
              <a:rPr lang="de-DE" sz="4800" b="1" dirty="0" smtClean="0"/>
              <a:t>Quiz: Wer ist fit? 30 Fragen…</a:t>
            </a:r>
          </a:p>
          <a:p>
            <a:r>
              <a:rPr lang="de-DE" dirty="0" smtClean="0">
                <a:hlinkClick r:id="rId3"/>
              </a:rPr>
              <a:t>http://www.medien-sicher.de/quiz-fit-fuer-medienerziehung/</a:t>
            </a:r>
            <a:endParaRPr lang="de-DE" dirty="0"/>
          </a:p>
        </p:txBody>
      </p:sp>
    </p:spTree>
    <p:extLst>
      <p:ext uri="{BB962C8B-B14F-4D97-AF65-F5344CB8AC3E}">
        <p14:creationId xmlns:p14="http://schemas.microsoft.com/office/powerpoint/2010/main" val="1201952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23848" y="204952"/>
            <a:ext cx="10421007" cy="1700048"/>
          </a:xfrm>
        </p:spPr>
        <p:txBody>
          <a:bodyPr>
            <a:normAutofit fontScale="90000"/>
          </a:bodyPr>
          <a:lstStyle/>
          <a:p>
            <a:r>
              <a:rPr lang="de-DE" b="1" dirty="0"/>
              <a:t>Digitalisierung der Kindheit</a:t>
            </a:r>
            <a:br>
              <a:rPr lang="de-DE" b="1" dirty="0"/>
            </a:br>
            <a:r>
              <a:rPr lang="de-DE" sz="4000" dirty="0" smtClean="0">
                <a:latin typeface="Times New Roman" panose="02020603050405020304" pitchFamily="18" charset="0"/>
                <a:cs typeface="Times New Roman" panose="02020603050405020304" pitchFamily="18" charset="0"/>
              </a:rPr>
              <a:t>Eltern </a:t>
            </a:r>
            <a:r>
              <a:rPr lang="de-DE" sz="4000" dirty="0">
                <a:latin typeface="Times New Roman" panose="02020603050405020304" pitchFamily="18" charset="0"/>
                <a:cs typeface="Times New Roman" panose="02020603050405020304" pitchFamily="18" charset="0"/>
              </a:rPr>
              <a:t>und Kinder </a:t>
            </a:r>
            <a:r>
              <a:rPr lang="de-DE" sz="4000" dirty="0" smtClean="0">
                <a:latin typeface="Times New Roman" panose="02020603050405020304" pitchFamily="18" charset="0"/>
                <a:cs typeface="Times New Roman" panose="02020603050405020304" pitchFamily="18" charset="0"/>
              </a:rPr>
              <a:t/>
            </a:r>
            <a:br>
              <a:rPr lang="de-DE" sz="4000" dirty="0" smtClean="0">
                <a:latin typeface="Times New Roman" panose="02020603050405020304" pitchFamily="18" charset="0"/>
                <a:cs typeface="Times New Roman" panose="02020603050405020304" pitchFamily="18" charset="0"/>
              </a:rPr>
            </a:br>
            <a:r>
              <a:rPr lang="de-DE" sz="4000" dirty="0" smtClean="0">
                <a:latin typeface="Times New Roman" panose="02020603050405020304" pitchFamily="18" charset="0"/>
                <a:cs typeface="Times New Roman" panose="02020603050405020304" pitchFamily="18" charset="0"/>
              </a:rPr>
              <a:t>	</a:t>
            </a:r>
            <a:r>
              <a:rPr lang="de-DE" sz="4000" dirty="0" smtClean="0">
                <a:latin typeface="Times New Roman" panose="02020603050405020304" pitchFamily="18" charset="0"/>
                <a:cs typeface="Times New Roman" panose="02020603050405020304" pitchFamily="18" charset="0"/>
                <a:sym typeface="Wingdings" panose="05000000000000000000" pitchFamily="2" charset="2"/>
              </a:rPr>
              <a:t> </a:t>
            </a:r>
            <a:r>
              <a:rPr lang="de-DE" sz="4000" dirty="0" smtClean="0">
                <a:latin typeface="Times New Roman" panose="02020603050405020304" pitchFamily="18" charset="0"/>
                <a:cs typeface="Times New Roman" panose="02020603050405020304" pitchFamily="18" charset="0"/>
              </a:rPr>
              <a:t>verschiedene Mediengenerationen!</a:t>
            </a:r>
            <a:endParaRPr lang="de-DE" sz="4000" dirty="0">
              <a:latin typeface="Times New Roman" panose="02020603050405020304" pitchFamily="18" charset="0"/>
              <a:cs typeface="Times New Roman" panose="02020603050405020304" pitchFamily="18" charset="0"/>
            </a:endParaRPr>
          </a:p>
        </p:txBody>
      </p:sp>
      <p:sp>
        <p:nvSpPr>
          <p:cNvPr id="3" name="Inhaltsplatzhalter 2"/>
          <p:cNvSpPr>
            <a:spLocks noGrp="1"/>
          </p:cNvSpPr>
          <p:nvPr>
            <p:ph sz="half" idx="1"/>
          </p:nvPr>
        </p:nvSpPr>
        <p:spPr>
          <a:xfrm>
            <a:off x="5202621" y="1876095"/>
            <a:ext cx="6810703" cy="5912070"/>
          </a:xfrm>
        </p:spPr>
        <p:txBody>
          <a:bodyPr>
            <a:normAutofit/>
          </a:bodyPr>
          <a:lstStyle/>
          <a:p>
            <a:endParaRPr lang="de-DE" dirty="0" smtClean="0"/>
          </a:p>
          <a:p>
            <a:r>
              <a:rPr lang="de-DE" sz="2400" dirty="0" smtClean="0"/>
              <a:t>Die </a:t>
            </a:r>
            <a:r>
              <a:rPr lang="de-DE" sz="2400" dirty="0"/>
              <a:t>Kleinsten wischen </a:t>
            </a:r>
            <a:r>
              <a:rPr lang="de-DE" sz="2400" dirty="0" smtClean="0"/>
              <a:t>auf Tablets</a:t>
            </a:r>
          </a:p>
          <a:p>
            <a:r>
              <a:rPr lang="de-DE" sz="2400" dirty="0" smtClean="0"/>
              <a:t>Die </a:t>
            </a:r>
            <a:r>
              <a:rPr lang="de-DE" sz="2400" dirty="0"/>
              <a:t>Größeren können </a:t>
            </a:r>
            <a:r>
              <a:rPr lang="de-DE" sz="2400" dirty="0" smtClean="0"/>
              <a:t>ohne </a:t>
            </a:r>
            <a:r>
              <a:rPr lang="de-DE" sz="2400" dirty="0"/>
              <a:t>Smartphone nicht mehr </a:t>
            </a:r>
            <a:r>
              <a:rPr lang="de-DE" sz="2400" dirty="0" smtClean="0"/>
              <a:t>leben. </a:t>
            </a:r>
          </a:p>
          <a:p>
            <a:r>
              <a:rPr lang="de-DE" sz="2400" dirty="0" smtClean="0"/>
              <a:t>Die heutige Kindheit </a:t>
            </a:r>
            <a:r>
              <a:rPr lang="de-DE" sz="2400" dirty="0"/>
              <a:t>verläuft </a:t>
            </a:r>
            <a:r>
              <a:rPr lang="de-DE" sz="2400" dirty="0" smtClean="0"/>
              <a:t>anders </a:t>
            </a:r>
            <a:r>
              <a:rPr lang="de-DE" sz="2400" dirty="0"/>
              <a:t>als die </a:t>
            </a:r>
            <a:r>
              <a:rPr lang="de-DE" sz="2400" dirty="0" smtClean="0"/>
              <a:t>der Eltern. Muss </a:t>
            </a:r>
            <a:r>
              <a:rPr lang="de-DE" sz="2400" dirty="0"/>
              <a:t>das schlecht sein? Bietet </a:t>
            </a:r>
            <a:r>
              <a:rPr lang="de-DE" sz="2400" dirty="0" smtClean="0"/>
              <a:t>gerade </a:t>
            </a:r>
            <a:r>
              <a:rPr lang="de-DE" sz="2400" dirty="0"/>
              <a:t>der frühe Umgang mit neuen Medien auch Chancen?</a:t>
            </a:r>
          </a:p>
          <a:p>
            <a:r>
              <a:rPr lang="de-DE" sz="2400" dirty="0" smtClean="0"/>
              <a:t>Welche Nachteile / Vorteile bringen Ihrer Familie eigentlich die neuen Medien?</a:t>
            </a:r>
            <a:endParaRPr lang="de-DE" sz="2400" dirty="0"/>
          </a:p>
        </p:txBody>
      </p:sp>
      <p:pic>
        <p:nvPicPr>
          <p:cNvPr id="1026" name="Picture 2" descr="360° Digitalisierung der Kindheit Digitale Kindheit anno dazumal"/>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872298" y="1868456"/>
            <a:ext cx="4405746" cy="3304309"/>
          </a:xfrm>
          <a:prstGeom prst="rect">
            <a:avLst/>
          </a:prstGeom>
          <a:noFill/>
          <a:extLst>
            <a:ext uri="{909E8E84-426E-40DD-AFC4-6F175D3DCCD1}">
              <a14:hiddenFill xmlns:a14="http://schemas.microsoft.com/office/drawing/2010/main">
                <a:solidFill>
                  <a:srgbClr val="FFFFFF"/>
                </a:solidFill>
              </a14:hiddenFill>
            </a:ext>
          </a:extLst>
        </p:spPr>
      </p:pic>
      <p:sp>
        <p:nvSpPr>
          <p:cNvPr id="4" name="Textfeld 3"/>
          <p:cNvSpPr txBox="1"/>
          <p:nvPr/>
        </p:nvSpPr>
        <p:spPr>
          <a:xfrm>
            <a:off x="1324302" y="5439103"/>
            <a:ext cx="4020207" cy="646331"/>
          </a:xfrm>
          <a:prstGeom prst="rect">
            <a:avLst/>
          </a:prstGeom>
          <a:noFill/>
        </p:spPr>
        <p:txBody>
          <a:bodyPr wrap="square" rtlCol="0">
            <a:spAutoFit/>
          </a:bodyPr>
          <a:lstStyle/>
          <a:p>
            <a:pPr algn="ctr"/>
            <a:r>
              <a:rPr lang="de-DE" b="1" dirty="0" smtClean="0"/>
              <a:t>Fernsehen macht </a:t>
            </a:r>
          </a:p>
          <a:p>
            <a:pPr algn="ctr"/>
            <a:r>
              <a:rPr lang="de-DE" b="1" dirty="0" smtClean="0"/>
              <a:t>viereckige Augen!</a:t>
            </a:r>
            <a:endParaRPr lang="de-DE" b="1" dirty="0"/>
          </a:p>
        </p:txBody>
      </p:sp>
    </p:spTree>
    <p:extLst>
      <p:ext uri="{BB962C8B-B14F-4D97-AF65-F5344CB8AC3E}">
        <p14:creationId xmlns:p14="http://schemas.microsoft.com/office/powerpoint/2010/main" val="18830760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617076" y="204951"/>
            <a:ext cx="9222827" cy="7017306"/>
          </a:xfrm>
          <a:prstGeom prst="rect">
            <a:avLst/>
          </a:prstGeom>
          <a:noFill/>
        </p:spPr>
        <p:txBody>
          <a:bodyPr wrap="square" rtlCol="0">
            <a:spAutoFit/>
          </a:bodyPr>
          <a:lstStyle/>
          <a:p>
            <a:r>
              <a:rPr lang="de-DE" sz="2800" b="1" u="sng" dirty="0"/>
              <a:t>Die </a:t>
            </a:r>
            <a:r>
              <a:rPr lang="de-DE" sz="2800" b="1" u="sng" dirty="0" smtClean="0"/>
              <a:t>heutige Realität sieht so </a:t>
            </a:r>
            <a:r>
              <a:rPr lang="de-DE" sz="2800" b="1" u="sng" dirty="0"/>
              <a:t>aus:</a:t>
            </a:r>
          </a:p>
          <a:p>
            <a:r>
              <a:rPr lang="de-DE" sz="1200" dirty="0"/>
              <a:t>(Quelle: KIM-Studie </a:t>
            </a:r>
            <a:r>
              <a:rPr lang="de-DE" sz="1200" dirty="0" smtClean="0"/>
              <a:t>2014)</a:t>
            </a:r>
            <a:endParaRPr lang="de-DE" sz="1200" dirty="0"/>
          </a:p>
          <a:p>
            <a:endParaRPr lang="de-DE" sz="800" dirty="0"/>
          </a:p>
          <a:p>
            <a:r>
              <a:rPr lang="de-DE" sz="2800" dirty="0"/>
              <a:t>- </a:t>
            </a:r>
            <a:r>
              <a:rPr lang="de-DE" sz="2800" dirty="0" smtClean="0"/>
              <a:t>	62 </a:t>
            </a:r>
            <a:r>
              <a:rPr lang="de-DE" sz="2800" dirty="0"/>
              <a:t>Prozent der 6- bis 13-Jährigen nutzen das </a:t>
            </a:r>
            <a:r>
              <a:rPr lang="de-DE" sz="2800" dirty="0" smtClean="0"/>
              <a:t>	Internet </a:t>
            </a:r>
            <a:endParaRPr lang="de-DE" sz="2800" dirty="0"/>
          </a:p>
          <a:p>
            <a:r>
              <a:rPr lang="de-DE" sz="2800" dirty="0"/>
              <a:t>- </a:t>
            </a:r>
            <a:r>
              <a:rPr lang="de-DE" sz="2800" dirty="0" smtClean="0"/>
              <a:t>	über </a:t>
            </a:r>
            <a:r>
              <a:rPr lang="de-DE" sz="2800" dirty="0"/>
              <a:t>ein Handy/Smartphone verfügen 50 Prozent</a:t>
            </a:r>
          </a:p>
          <a:p>
            <a:endParaRPr lang="de-DE" sz="2800" dirty="0" smtClean="0"/>
          </a:p>
          <a:p>
            <a:r>
              <a:rPr lang="de-DE" sz="2000" dirty="0" smtClean="0"/>
              <a:t>	(</a:t>
            </a:r>
            <a:r>
              <a:rPr lang="de-DE" sz="2000" dirty="0"/>
              <a:t>deutlicher Anstieg dieser Zahlen ab dem 10. Lebensjahr)</a:t>
            </a:r>
          </a:p>
          <a:p>
            <a:endParaRPr lang="de-DE" sz="2800" dirty="0" smtClean="0"/>
          </a:p>
          <a:p>
            <a:r>
              <a:rPr lang="de-DE" sz="2800" dirty="0" smtClean="0"/>
              <a:t>- 6- </a:t>
            </a:r>
            <a:r>
              <a:rPr lang="de-DE" sz="2800" dirty="0"/>
              <a:t>bis 13-Jährige…</a:t>
            </a:r>
          </a:p>
          <a:p>
            <a:r>
              <a:rPr lang="de-DE" sz="2800" dirty="0"/>
              <a:t>	… schauen (eher) mit den Eltern zusammen TV </a:t>
            </a:r>
            <a:r>
              <a:rPr lang="de-DE" sz="2800" dirty="0" smtClean="0"/>
              <a:t>	(</a:t>
            </a:r>
            <a:r>
              <a:rPr lang="de-DE" sz="2800" dirty="0"/>
              <a:t>Grenzen sind </a:t>
            </a:r>
            <a:r>
              <a:rPr lang="de-DE" sz="2800" dirty="0" smtClean="0"/>
              <a:t>beim TV also eher </a:t>
            </a:r>
            <a:r>
              <a:rPr lang="de-DE" sz="2800" dirty="0"/>
              <a:t>da </a:t>
            </a:r>
            <a:r>
              <a:rPr lang="de-DE" sz="2800" dirty="0">
                <a:sym typeface="Wingdings" panose="05000000000000000000" pitchFamily="2" charset="2"/>
              </a:rPr>
              <a:t> </a:t>
            </a:r>
            <a:r>
              <a:rPr lang="de-DE" sz="2800" dirty="0"/>
              <a:t>)</a:t>
            </a:r>
          </a:p>
          <a:p>
            <a:endParaRPr lang="de-DE" sz="800" dirty="0" smtClean="0">
              <a:sym typeface="Wingdings" panose="05000000000000000000" pitchFamily="2" charset="2"/>
            </a:endParaRPr>
          </a:p>
          <a:p>
            <a:endParaRPr lang="de-DE" sz="800" dirty="0">
              <a:sym typeface="Wingdings" panose="05000000000000000000" pitchFamily="2" charset="2"/>
            </a:endParaRPr>
          </a:p>
          <a:p>
            <a:pPr marL="457200" indent="-457200">
              <a:buFont typeface="Wingdings"/>
              <a:buChar char="à"/>
            </a:pPr>
            <a:r>
              <a:rPr lang="de-DE" sz="2800" b="1" u="sng" dirty="0" smtClean="0">
                <a:solidFill>
                  <a:srgbClr val="00B0F0"/>
                </a:solidFill>
              </a:rPr>
              <a:t>bei </a:t>
            </a:r>
            <a:r>
              <a:rPr lang="de-DE" sz="2800" b="1" u="sng" dirty="0">
                <a:solidFill>
                  <a:srgbClr val="00B0F0"/>
                </a:solidFill>
              </a:rPr>
              <a:t>E-Mail, SMS oder Surfen im Internet sind Kinder hingegen </a:t>
            </a:r>
            <a:r>
              <a:rPr lang="de-DE" sz="6000" b="1" u="sng" dirty="0" smtClean="0">
                <a:solidFill>
                  <a:srgbClr val="FF0000"/>
                </a:solidFill>
              </a:rPr>
              <a:t>allein!</a:t>
            </a:r>
            <a:endParaRPr lang="de-DE" sz="1000" b="1" u="sng" dirty="0" smtClean="0">
              <a:solidFill>
                <a:srgbClr val="FF0000"/>
              </a:solidFill>
            </a:endParaRPr>
          </a:p>
          <a:p>
            <a:pPr marL="457200" indent="-457200">
              <a:buFont typeface="Wingdings"/>
              <a:buChar char="à"/>
            </a:pPr>
            <a:r>
              <a:rPr lang="de-DE" sz="1000" b="1" u="sng" dirty="0"/>
              <a:t>Film: Wo ist Klaus? </a:t>
            </a:r>
            <a:r>
              <a:rPr lang="de-DE" sz="1000" b="1" u="sng" dirty="0">
                <a:hlinkClick r:id="rId2"/>
              </a:rPr>
              <a:t>https://www.youtube.com/watch?v=tixkem59YZs&amp;feature=youtu.be</a:t>
            </a:r>
            <a:endParaRPr lang="de-DE" sz="1000" b="1" u="sng" dirty="0">
              <a:solidFill>
                <a:srgbClr val="00B0F0"/>
              </a:solidFill>
            </a:endParaRPr>
          </a:p>
          <a:p>
            <a:r>
              <a:rPr lang="de-DE" sz="800" dirty="0"/>
              <a:t> </a:t>
            </a:r>
            <a:endParaRPr lang="de-DE" sz="800" dirty="0" smtClean="0"/>
          </a:p>
          <a:p>
            <a:r>
              <a:rPr lang="de-DE" sz="800" dirty="0" smtClean="0"/>
              <a:t> </a:t>
            </a:r>
            <a:endParaRPr lang="de-DE" sz="800" dirty="0"/>
          </a:p>
          <a:p>
            <a:endParaRPr lang="de-DE" sz="2800" dirty="0"/>
          </a:p>
        </p:txBody>
      </p:sp>
    </p:spTree>
    <p:extLst>
      <p:ext uri="{BB962C8B-B14F-4D97-AF65-F5344CB8AC3E}">
        <p14:creationId xmlns:p14="http://schemas.microsoft.com/office/powerpoint/2010/main" val="401697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2"/>
          <p:cNvSpPr txBox="1">
            <a:spLocks/>
          </p:cNvSpPr>
          <p:nvPr/>
        </p:nvSpPr>
        <p:spPr>
          <a:xfrm>
            <a:off x="3610303" y="141890"/>
            <a:ext cx="7993118" cy="6542689"/>
          </a:xfrm>
          <a:prstGeom prst="rect">
            <a:avLst/>
          </a:prstGeom>
        </p:spPr>
        <p:txBody>
          <a:bodyPr>
            <a:no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de-DE" sz="3600" b="1" dirty="0" smtClean="0"/>
              <a:t>Was tun Kinder am häufigsten, wenn sie das Internet nutzen?</a:t>
            </a:r>
          </a:p>
          <a:p>
            <a:endParaRPr lang="de-DE" sz="1200" b="1" dirty="0" smtClean="0"/>
          </a:p>
          <a:p>
            <a:r>
              <a:rPr lang="de-DE" sz="3600" b="1" dirty="0" smtClean="0"/>
              <a:t>Videos ansehen</a:t>
            </a:r>
          </a:p>
          <a:p>
            <a:r>
              <a:rPr lang="de-DE" sz="3600" b="1" dirty="0" smtClean="0"/>
              <a:t>Computerspiele</a:t>
            </a:r>
          </a:p>
          <a:p>
            <a:r>
              <a:rPr lang="de-DE" sz="3600" b="1" dirty="0" smtClean="0"/>
              <a:t>Chats/Messenger</a:t>
            </a:r>
          </a:p>
          <a:p>
            <a:r>
              <a:rPr lang="de-DE" sz="3600" b="1" dirty="0" smtClean="0"/>
              <a:t>soziale Netzwerke</a:t>
            </a:r>
          </a:p>
          <a:p>
            <a:r>
              <a:rPr lang="de-DE" sz="3600" b="1" dirty="0" smtClean="0"/>
              <a:t>Surfen</a:t>
            </a:r>
          </a:p>
          <a:p>
            <a:r>
              <a:rPr lang="de-DE" sz="3600" b="1" dirty="0" smtClean="0"/>
              <a:t>Sonstiges</a:t>
            </a:r>
          </a:p>
          <a:p>
            <a:endParaRPr lang="de-DE" sz="1200" b="1" dirty="0" smtClean="0"/>
          </a:p>
          <a:p>
            <a:r>
              <a:rPr lang="de-DE" sz="1400" b="1" dirty="0" smtClean="0"/>
              <a:t>Quelle Kim Studie 2012</a:t>
            </a:r>
          </a:p>
          <a:p>
            <a:pPr marL="0" indent="0">
              <a:buFont typeface="Wingdings 3" charset="2"/>
              <a:buNone/>
            </a:pPr>
            <a:endParaRPr lang="de-DE" sz="3600" b="1" dirty="0"/>
          </a:p>
        </p:txBody>
      </p:sp>
    </p:spTree>
    <p:extLst>
      <p:ext uri="{BB962C8B-B14F-4D97-AF65-F5344CB8AC3E}">
        <p14:creationId xmlns:p14="http://schemas.microsoft.com/office/powerpoint/2010/main" val="985735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4207" y="78830"/>
            <a:ext cx="10389479" cy="6731876"/>
          </a:xfrm>
          <a:prstGeom prst="rect">
            <a:avLst/>
          </a:prstGeom>
        </p:spPr>
      </p:pic>
    </p:spTree>
    <p:extLst>
      <p:ext uri="{BB962C8B-B14F-4D97-AF65-F5344CB8AC3E}">
        <p14:creationId xmlns:p14="http://schemas.microsoft.com/office/powerpoint/2010/main" val="2323861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55801" y="185303"/>
            <a:ext cx="9548812" cy="1280890"/>
          </a:xfrm>
        </p:spPr>
        <p:txBody>
          <a:bodyPr/>
          <a:lstStyle/>
          <a:p>
            <a:r>
              <a:rPr lang="de-DE" dirty="0" smtClean="0"/>
              <a:t>Medien </a:t>
            </a:r>
            <a:r>
              <a:rPr lang="de-DE" b="1" dirty="0" smtClean="0"/>
              <a:t>aktivieren</a:t>
            </a:r>
            <a:r>
              <a:rPr lang="de-DE" dirty="0" smtClean="0"/>
              <a:t> das Belohnungssystem</a:t>
            </a:r>
            <a:endParaRPr lang="de-DE" dirty="0"/>
          </a:p>
        </p:txBody>
      </p:sp>
      <p:sp>
        <p:nvSpPr>
          <p:cNvPr id="4" name="Inhaltsplatzhalter 2"/>
          <p:cNvSpPr txBox="1">
            <a:spLocks/>
          </p:cNvSpPr>
          <p:nvPr/>
        </p:nvSpPr>
        <p:spPr>
          <a:xfrm>
            <a:off x="1923395" y="930166"/>
            <a:ext cx="9553902" cy="4530645"/>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buFont typeface="Wingdings 3" charset="2"/>
              <a:buNone/>
            </a:pPr>
            <a:endParaRPr lang="de-DE" dirty="0" smtClean="0"/>
          </a:p>
          <a:p>
            <a:pPr marL="0" indent="0" algn="ctr">
              <a:buFont typeface="Wingdings 3" charset="2"/>
              <a:buNone/>
            </a:pPr>
            <a:r>
              <a:rPr lang="de-DE" sz="3600" smtClean="0"/>
              <a:t>Schwache </a:t>
            </a:r>
            <a:r>
              <a:rPr lang="de-DE" sz="3600" smtClean="0"/>
              <a:t>Bindung</a:t>
            </a:r>
            <a:endParaRPr lang="de-DE" sz="3600" dirty="0" smtClean="0"/>
          </a:p>
          <a:p>
            <a:pPr marL="0" indent="0" algn="ctr">
              <a:buFont typeface="Wingdings 3" charset="2"/>
              <a:buNone/>
            </a:pPr>
            <a:r>
              <a:rPr lang="de-DE" sz="3600" dirty="0" smtClean="0">
                <a:sym typeface="Wingdings" panose="05000000000000000000" pitchFamily="2" charset="2"/>
              </a:rPr>
              <a:t> </a:t>
            </a:r>
            <a:endParaRPr lang="de-DE" sz="3600" dirty="0" smtClean="0"/>
          </a:p>
          <a:p>
            <a:pPr marL="0" indent="0" algn="ctr">
              <a:buFont typeface="Wingdings 3" charset="2"/>
              <a:buNone/>
            </a:pPr>
            <a:r>
              <a:rPr lang="de-DE" sz="3600" dirty="0" smtClean="0"/>
              <a:t>Starke Bindung</a:t>
            </a:r>
          </a:p>
          <a:p>
            <a:pPr marL="0" indent="0" algn="ctr">
              <a:buFont typeface="Wingdings 3" charset="2"/>
              <a:buNone/>
            </a:pPr>
            <a:r>
              <a:rPr lang="de-DE" sz="1500" dirty="0" smtClean="0">
                <a:hlinkClick r:id="rId2"/>
              </a:rPr>
              <a:t>https://prezi.com/cnqhwmdmkghc/inhalte-fur-klassenbesuche-elternabende-gefahren-der-digitalen-welt-auf-grundlage-des-handbuches-jugendmedienschutz-von-gunter-steppich-s-wwwmedien-sicherde/</a:t>
            </a:r>
            <a:endParaRPr lang="de-DE" sz="1500" dirty="0" smtClean="0"/>
          </a:p>
          <a:p>
            <a:pPr marL="0" indent="0" algn="ctr">
              <a:buFont typeface="Wingdings 3" charset="2"/>
              <a:buNone/>
            </a:pPr>
            <a:r>
              <a:rPr lang="de-DE" sz="3600" dirty="0" smtClean="0"/>
              <a:t>A: Sehr unterschiedliche Folgen möglich!</a:t>
            </a:r>
          </a:p>
          <a:p>
            <a:pPr marL="0" indent="0">
              <a:buNone/>
            </a:pPr>
            <a:r>
              <a:rPr lang="de-DE" sz="3600" dirty="0" smtClean="0"/>
              <a:t>B: Unterschied </a:t>
            </a:r>
            <a:r>
              <a:rPr lang="de-DE" sz="3600" dirty="0"/>
              <a:t>Jungen &amp; </a:t>
            </a:r>
            <a:r>
              <a:rPr lang="de-DE" sz="3600" dirty="0" smtClean="0"/>
              <a:t>Mädchen! </a:t>
            </a:r>
            <a:r>
              <a:rPr lang="de-DE" sz="1100" dirty="0" err="1" smtClean="0"/>
              <a:t>Prezi</a:t>
            </a:r>
            <a:r>
              <a:rPr lang="de-DE" sz="1100" dirty="0" smtClean="0"/>
              <a:t> S</a:t>
            </a:r>
            <a:r>
              <a:rPr lang="de-DE" sz="1100" dirty="0" smtClean="0"/>
              <a:t>. 30- </a:t>
            </a:r>
            <a:r>
              <a:rPr lang="de-DE" sz="1100" dirty="0" smtClean="0"/>
              <a:t>32  S. </a:t>
            </a:r>
            <a:r>
              <a:rPr lang="de-DE" sz="1100" dirty="0" smtClean="0"/>
              <a:t>53-54</a:t>
            </a:r>
            <a:endParaRPr lang="de-DE" sz="1100" dirty="0"/>
          </a:p>
          <a:p>
            <a:pPr marL="0" indent="0" algn="ctr">
              <a:buFont typeface="Wingdings 3" charset="2"/>
              <a:buNone/>
            </a:pPr>
            <a:endParaRPr lang="de-DE" sz="3600" dirty="0"/>
          </a:p>
        </p:txBody>
      </p:sp>
      <p:sp>
        <p:nvSpPr>
          <p:cNvPr id="6" name="Titel 1"/>
          <p:cNvSpPr txBox="1">
            <a:spLocks/>
          </p:cNvSpPr>
          <p:nvPr/>
        </p:nvSpPr>
        <p:spPr>
          <a:xfrm>
            <a:off x="1765738" y="5460811"/>
            <a:ext cx="9891275"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de-DE" dirty="0" smtClean="0"/>
              <a:t>C: Medien beeinflussen die Schulleistung!</a:t>
            </a:r>
            <a:endParaRPr lang="de-DE" dirty="0"/>
          </a:p>
        </p:txBody>
      </p:sp>
    </p:spTree>
    <p:extLst>
      <p:ext uri="{BB962C8B-B14F-4D97-AF65-F5344CB8AC3E}">
        <p14:creationId xmlns:p14="http://schemas.microsoft.com/office/powerpoint/2010/main" val="13345237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8865" y="283780"/>
            <a:ext cx="10374946" cy="6306208"/>
          </a:xfrm>
          <a:prstGeom prst="rect">
            <a:avLst/>
          </a:prstGeom>
        </p:spPr>
      </p:pic>
    </p:spTree>
    <p:extLst>
      <p:ext uri="{BB962C8B-B14F-4D97-AF65-F5344CB8AC3E}">
        <p14:creationId xmlns:p14="http://schemas.microsoft.com/office/powerpoint/2010/main" val="28549610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1734207" y="566058"/>
            <a:ext cx="10457793" cy="6001643"/>
          </a:xfrm>
          <a:prstGeom prst="rect">
            <a:avLst/>
          </a:prstGeom>
          <a:noFill/>
        </p:spPr>
        <p:txBody>
          <a:bodyPr wrap="square" rtlCol="0">
            <a:spAutoFit/>
          </a:bodyPr>
          <a:lstStyle/>
          <a:p>
            <a:pPr algn="ctr"/>
            <a:r>
              <a:rPr lang="de-DE" sz="3600" b="1" u="sng" dirty="0" smtClean="0"/>
              <a:t>Jugendmedienschutz ist zuerst </a:t>
            </a:r>
          </a:p>
          <a:p>
            <a:pPr algn="ctr"/>
            <a:r>
              <a:rPr lang="de-DE" sz="3600" b="1" u="sng" dirty="0" smtClean="0"/>
              <a:t>Elternpflicht </a:t>
            </a:r>
            <a:r>
              <a:rPr lang="de-DE" sz="3600" b="1" u="sng" dirty="0"/>
              <a:t>(§5 </a:t>
            </a:r>
            <a:r>
              <a:rPr lang="de-DE" sz="3600" b="1" u="sng" dirty="0" smtClean="0"/>
              <a:t>GG)</a:t>
            </a:r>
          </a:p>
          <a:p>
            <a:endParaRPr lang="de-DE" sz="1400" dirty="0" smtClean="0"/>
          </a:p>
          <a:p>
            <a:r>
              <a:rPr lang="de-DE" sz="2800" dirty="0" smtClean="0"/>
              <a:t>Eltern sind für die Aktivitäten ihrer Kinder im Internet </a:t>
            </a:r>
            <a:r>
              <a:rPr lang="de-DE" sz="2800" b="1" u="sng" dirty="0" smtClean="0"/>
              <a:t>voll verantwortlich</a:t>
            </a:r>
            <a:r>
              <a:rPr lang="de-DE" sz="2800" dirty="0" smtClean="0"/>
              <a:t> und müssen ihre Kinder über die Risiken im Internet </a:t>
            </a:r>
            <a:r>
              <a:rPr lang="de-DE" sz="2800" b="1" u="sng" dirty="0" smtClean="0"/>
              <a:t>aufklären</a:t>
            </a:r>
            <a:r>
              <a:rPr lang="de-DE" sz="2800" dirty="0" smtClean="0"/>
              <a:t> und diese </a:t>
            </a:r>
            <a:r>
              <a:rPr lang="de-DE" sz="2800" b="1" u="sng" dirty="0" smtClean="0"/>
              <a:t>kontrollieren</a:t>
            </a:r>
            <a:r>
              <a:rPr lang="de-DE" sz="2800" dirty="0" smtClean="0"/>
              <a:t>!</a:t>
            </a:r>
          </a:p>
          <a:p>
            <a:endParaRPr lang="de-DE" sz="1400" dirty="0" smtClean="0"/>
          </a:p>
          <a:p>
            <a:r>
              <a:rPr lang="de-DE" sz="2800" dirty="0" smtClean="0"/>
              <a:t>Aber viele Eltern sagen, dass sie…</a:t>
            </a:r>
            <a:endParaRPr lang="de-DE" sz="2800" dirty="0"/>
          </a:p>
          <a:p>
            <a:pPr marL="285750" indent="-285750">
              <a:buFontTx/>
              <a:buChar char="-"/>
            </a:pPr>
            <a:r>
              <a:rPr lang="de-DE" sz="2800" dirty="0" smtClean="0"/>
              <a:t>sich </a:t>
            </a:r>
            <a:r>
              <a:rPr lang="de-DE" sz="2800" dirty="0"/>
              <a:t>„abgehängt“ fühlen </a:t>
            </a:r>
            <a:r>
              <a:rPr lang="de-DE" sz="2800" dirty="0" smtClean="0"/>
              <a:t>/ nicht verstehen, was die Kinder machen</a:t>
            </a:r>
          </a:p>
          <a:p>
            <a:pPr marL="285750" indent="-285750">
              <a:buFontTx/>
              <a:buChar char="-"/>
            </a:pPr>
            <a:r>
              <a:rPr lang="de-DE" sz="2800" dirty="0" smtClean="0"/>
              <a:t>den Anspruch haben, </a:t>
            </a:r>
            <a:r>
              <a:rPr lang="de-DE" sz="2800" dirty="0"/>
              <a:t>gute Eltern zu </a:t>
            </a:r>
            <a:r>
              <a:rPr lang="de-DE" sz="2800" dirty="0" smtClean="0"/>
              <a:t>sein</a:t>
            </a:r>
            <a:r>
              <a:rPr lang="de-DE" sz="2800" dirty="0"/>
              <a:t> </a:t>
            </a:r>
            <a:endParaRPr lang="de-DE" sz="2800" dirty="0" smtClean="0"/>
          </a:p>
          <a:p>
            <a:pPr marL="742950" lvl="1" indent="-285750">
              <a:buFont typeface="Wingdings" panose="05000000000000000000" pitchFamily="2" charset="2"/>
              <a:buChar char="à"/>
            </a:pPr>
            <a:r>
              <a:rPr lang="de-DE" sz="2800" dirty="0" smtClean="0"/>
              <a:t>einerseits </a:t>
            </a:r>
            <a:r>
              <a:rPr lang="de-DE" sz="2800" dirty="0"/>
              <a:t>fördern und </a:t>
            </a:r>
            <a:r>
              <a:rPr lang="de-DE" sz="2800" dirty="0" smtClean="0"/>
              <a:t>unterstützen wollen</a:t>
            </a:r>
          </a:p>
          <a:p>
            <a:pPr marL="1200150" lvl="2" indent="-285750">
              <a:buFont typeface="Wingdings" panose="05000000000000000000" pitchFamily="2" charset="2"/>
              <a:buChar char="à"/>
            </a:pPr>
            <a:r>
              <a:rPr lang="de-DE" sz="2800" dirty="0" smtClean="0"/>
              <a:t>andererseits </a:t>
            </a:r>
            <a:r>
              <a:rPr lang="de-DE" sz="2800" dirty="0"/>
              <a:t>schützen </a:t>
            </a:r>
            <a:r>
              <a:rPr lang="de-DE" sz="2800" dirty="0" smtClean="0"/>
              <a:t>und Grenzen setzen müssen</a:t>
            </a:r>
          </a:p>
          <a:p>
            <a:pPr lvl="2"/>
            <a:r>
              <a:rPr lang="de-DE" sz="1400" dirty="0" smtClean="0"/>
              <a:t> </a:t>
            </a:r>
          </a:p>
          <a:p>
            <a:endParaRPr lang="de-DE" dirty="0" smtClean="0"/>
          </a:p>
        </p:txBody>
      </p:sp>
    </p:spTree>
    <p:extLst>
      <p:ext uri="{BB962C8B-B14F-4D97-AF65-F5344CB8AC3E}">
        <p14:creationId xmlns:p14="http://schemas.microsoft.com/office/powerpoint/2010/main" val="247543036"/>
      </p:ext>
    </p:extLst>
  </p:cSld>
  <p:clrMapOvr>
    <a:masterClrMapping/>
  </p:clrMapOvr>
  <p:timing>
    <p:tnLst>
      <p:par>
        <p:cTn id="1" dur="indefinite" restart="never" nodeType="tmRoot"/>
      </p:par>
    </p:tnLst>
  </p:timing>
</p:sld>
</file>

<file path=ppt/theme/theme1.xml><?xml version="1.0" encoding="utf-8"?>
<a:theme xmlns:a="http://schemas.openxmlformats.org/drawingml/2006/main" name="Fetze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355</Words>
  <Application>Microsoft Office PowerPoint</Application>
  <PresentationFormat>Benutzerdefiniert</PresentationFormat>
  <Paragraphs>95</Paragraphs>
  <Slides>15</Slides>
  <Notes>0</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Fetzen</vt:lpstr>
      <vt:lpstr>Eltern , Lehrer,  (kleine Kinder,)  Grundschulkinder (Geschwister, Jugendliche)  und…  Medien</vt:lpstr>
      <vt:lpstr> Ein Angebot: Elternkurs  Internet ABC http://www.klicksafe.de/service/elternarbeit/materialien-elternkurs/</vt:lpstr>
      <vt:lpstr>Digitalisierung der Kindheit Eltern und Kinder    verschiedene Mediengenerationen!</vt:lpstr>
      <vt:lpstr>PowerPoint-Präsentation</vt:lpstr>
      <vt:lpstr>PowerPoint-Präsentation</vt:lpstr>
      <vt:lpstr>PowerPoint-Präsentation</vt:lpstr>
      <vt:lpstr>Medien aktivieren das Belohnungssystem</vt:lpstr>
      <vt:lpstr>PowerPoint-Präsentation</vt:lpstr>
      <vt:lpstr>PowerPoint-Präsentation</vt:lpstr>
      <vt:lpstr>PowerPoint-Präsentation</vt:lpstr>
      <vt:lpstr>Empfehlung /  Handystrategie  - Grundschüler brauchen überhaupt kein Handy   - ab Klasse 5  Handy zur Familienorganisation hilfreich   Kein Smartphone!!!  - unter 14:   Handys / Spielekonsolen vor dem Schlafengehen bei Eltern abgeben   - ab Klasse 8   nachdenken über ein Smartphone, aber nur mit Prepaid Card unbedingt ohne Internetkontingent!  - Ab 16:   eingeübter und deshalb anvertrauter, somit überlegter und verantwortungsbewusster Umgang im vollem  Umgang  Altersangabe: Bitte den körperlich-geistigen Entwicklungsstand beachten!  Smartphone guide (Hilfe) PDF “Das erste Smartphone”  Das erste Smartphone: http://infocafe.org/wp-content/uploads/2014/07/Smartphone_Guide.pdf   “Handynutzungsvertrag für Kinder” http://www.medien-sicher.de/wp-content/uploads/2013/11/Handynutzungsvertrag_medien-sicher.pdf </vt:lpstr>
      <vt:lpstr>Gefahren der digitalen Welt und Schutz vor Risiken  Rainer Wiederstein / Fachberater Neue Medien, Leiter der Kreisbildstelle Limburg-Weilburg https://prezi.com/cnqhwmdmkghc/inhalte-fur-klassenbesuche-elternabende-gefahren-der-digitalen-welt-auf-grundlage-des-handbuches-jugendmedienschutz-von-gunter-steppich-s-wwwmedien-sicherde/  Prävention Merkblätter https://www.projuventute.ch/Merkblaetter.2460.0.html </vt:lpstr>
      <vt:lpstr>PowerPoint-Präsentation</vt:lpstr>
      <vt:lpstr>PowerPoint-Präsentation</vt:lpstr>
      <vt:lpstr>Danach:  - Selbsteinschätzung des Kindes prüfen und fragen:  Wie siehst du das?  Erwachsene und Jugendliche beschäftigen sich gemeinsam, statt das einfach nur "vom Tisch zu kriegen".  Einschätzung des anderen gelten lassen / nicht gleich widerlegen   Pubertät: Bei Hausaufgaben summt und piept es alle paar Sekunden ... Auf dem Schreibtisch hat das Handy nichts zu suchen! "aus und weg" genau wie in der Schule  keine Störung!  Problem für berufstätige Eltern:   auf Vertrauen bauen und Abmachungen treffen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Elterninfo Medien</dc:title>
  <dc:creator>admin</dc:creator>
  <cp:lastModifiedBy>Adminschule</cp:lastModifiedBy>
  <cp:revision>45</cp:revision>
  <dcterms:created xsi:type="dcterms:W3CDTF">2016-05-21T06:01:47Z</dcterms:created>
  <dcterms:modified xsi:type="dcterms:W3CDTF">2017-03-05T21:54:24Z</dcterms:modified>
</cp:coreProperties>
</file>